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1"/>
  </p:notesMasterIdLst>
  <p:handoutMasterIdLst>
    <p:handoutMasterId r:id="rId32"/>
  </p:handoutMasterIdLst>
  <p:sldIdLst>
    <p:sldId id="256" r:id="rId2"/>
    <p:sldId id="316" r:id="rId3"/>
    <p:sldId id="342" r:id="rId4"/>
    <p:sldId id="343" r:id="rId5"/>
    <p:sldId id="344" r:id="rId6"/>
    <p:sldId id="349" r:id="rId7"/>
    <p:sldId id="350" r:id="rId8"/>
    <p:sldId id="351" r:id="rId9"/>
    <p:sldId id="345" r:id="rId10"/>
    <p:sldId id="353" r:id="rId11"/>
    <p:sldId id="346" r:id="rId12"/>
    <p:sldId id="347" r:id="rId13"/>
    <p:sldId id="375" r:id="rId14"/>
    <p:sldId id="376" r:id="rId15"/>
    <p:sldId id="377" r:id="rId16"/>
    <p:sldId id="348" r:id="rId17"/>
    <p:sldId id="355" r:id="rId18"/>
    <p:sldId id="357" r:id="rId19"/>
    <p:sldId id="356" r:id="rId20"/>
    <p:sldId id="358" r:id="rId21"/>
    <p:sldId id="359" r:id="rId22"/>
    <p:sldId id="360" r:id="rId23"/>
    <p:sldId id="364" r:id="rId24"/>
    <p:sldId id="361" r:id="rId25"/>
    <p:sldId id="362" r:id="rId26"/>
    <p:sldId id="365" r:id="rId27"/>
    <p:sldId id="372" r:id="rId28"/>
    <p:sldId id="373" r:id="rId29"/>
    <p:sldId id="259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03CD"/>
    <a:srgbClr val="542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081" autoAdjust="0"/>
  </p:normalViewPr>
  <p:slideViewPr>
    <p:cSldViewPr>
      <p:cViewPr varScale="1">
        <p:scale>
          <a:sx n="84" d="100"/>
          <a:sy n="84" d="100"/>
        </p:scale>
        <p:origin x="869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4DCC1-E161-4102-BAE4-CBEB2622516C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EAE47-AC5F-4A85-9851-34329BFE7F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307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737C-90AD-4B01-A1A4-FB02ED784060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C0CD1-E418-4684-B920-56317F695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2749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7075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7961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689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4276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54277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B95477E-72DA-4080-BA0B-8022BEE8EA82}" type="slidenum">
              <a:rPr lang="zh-CN" altLang="en-US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1748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1749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3C5292-B36E-49ED-BB71-CABDF78B7DA3}" type="slidenum">
              <a:rPr lang="zh-CN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371600" y="4077072"/>
            <a:ext cx="6553200" cy="5334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Wingdings" pitchFamily="2" charset="2"/>
              <a:buNone/>
              <a:defRPr sz="3200" b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 lvl="0"/>
            <a:r>
              <a:rPr lang="zh-CN" altLang="en-US" noProof="0"/>
              <a:t>单击以编辑母版副标题样式</a:t>
            </a:r>
            <a:endParaRPr lang="en-US" altLang="zh-CN" noProof="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71550" y="115888"/>
            <a:ext cx="7158038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物理光学</a:t>
            </a: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76200" y="76200"/>
            <a:ext cx="731838" cy="1828800"/>
            <a:chOff x="18" y="0"/>
            <a:chExt cx="576" cy="1440"/>
          </a:xfrm>
        </p:grpSpPr>
        <p:sp>
          <p:nvSpPr>
            <p:cNvPr id="8" name="Freeform 8"/>
            <p:cNvSpPr>
              <a:spLocks/>
            </p:cNvSpPr>
            <p:nvPr userDrawn="1"/>
          </p:nvSpPr>
          <p:spPr bwMode="auto">
            <a:xfrm rot="-121251">
              <a:off x="18" y="0"/>
              <a:ext cx="576" cy="1440"/>
            </a:xfrm>
            <a:custGeom>
              <a:avLst/>
              <a:gdLst>
                <a:gd name="T0" fmla="*/ 1 w 1208"/>
                <a:gd name="T1" fmla="*/ 74 h 3046"/>
                <a:gd name="T2" fmla="*/ 4 w 1208"/>
                <a:gd name="T3" fmla="*/ 75 h 3046"/>
                <a:gd name="T4" fmla="*/ 9 w 1208"/>
                <a:gd name="T5" fmla="*/ 65 h 3046"/>
                <a:gd name="T6" fmla="*/ 32 w 1208"/>
                <a:gd name="T7" fmla="*/ 7 h 3046"/>
                <a:gd name="T8" fmla="*/ 43 w 1208"/>
                <a:gd name="T9" fmla="*/ 26 h 3046"/>
                <a:gd name="T10" fmla="*/ 54 w 1208"/>
                <a:gd name="T11" fmla="*/ 72 h 3046"/>
                <a:gd name="T12" fmla="*/ 62 w 1208"/>
                <a:gd name="T13" fmla="*/ 77 h 3046"/>
                <a:gd name="T14" fmla="*/ 54 w 1208"/>
                <a:gd name="T15" fmla="*/ 80 h 3046"/>
                <a:gd name="T16" fmla="*/ 40 w 1208"/>
                <a:gd name="T17" fmla="*/ 120 h 3046"/>
                <a:gd name="T18" fmla="*/ 27 w 1208"/>
                <a:gd name="T19" fmla="*/ 146 h 3046"/>
                <a:gd name="T20" fmla="*/ 9 w 1208"/>
                <a:gd name="T21" fmla="*/ 82 h 3046"/>
                <a:gd name="T22" fmla="*/ 1 w 1208"/>
                <a:gd name="T23" fmla="*/ 74 h 30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8" h="3046">
                  <a:moveTo>
                    <a:pt x="16" y="1484"/>
                  </a:moveTo>
                  <a:cubicBezTo>
                    <a:pt x="0" y="1460"/>
                    <a:pt x="53" y="1529"/>
                    <a:pt x="80" y="1500"/>
                  </a:cubicBezTo>
                  <a:cubicBezTo>
                    <a:pt x="107" y="1471"/>
                    <a:pt x="86" y="1536"/>
                    <a:pt x="176" y="1308"/>
                  </a:cubicBezTo>
                  <a:cubicBezTo>
                    <a:pt x="266" y="1080"/>
                    <a:pt x="510" y="262"/>
                    <a:pt x="619" y="131"/>
                  </a:cubicBezTo>
                  <a:cubicBezTo>
                    <a:pt x="728" y="0"/>
                    <a:pt x="757" y="305"/>
                    <a:pt x="830" y="524"/>
                  </a:cubicBezTo>
                  <a:cubicBezTo>
                    <a:pt x="903" y="743"/>
                    <a:pt x="996" y="1278"/>
                    <a:pt x="1058" y="1447"/>
                  </a:cubicBezTo>
                  <a:cubicBezTo>
                    <a:pt x="1120" y="1616"/>
                    <a:pt x="1208" y="1513"/>
                    <a:pt x="1205" y="1539"/>
                  </a:cubicBezTo>
                  <a:cubicBezTo>
                    <a:pt x="1202" y="1565"/>
                    <a:pt x="1113" y="1458"/>
                    <a:pt x="1040" y="1603"/>
                  </a:cubicBezTo>
                  <a:cubicBezTo>
                    <a:pt x="967" y="1748"/>
                    <a:pt x="853" y="2188"/>
                    <a:pt x="766" y="2407"/>
                  </a:cubicBezTo>
                  <a:cubicBezTo>
                    <a:pt x="679" y="2626"/>
                    <a:pt x="617" y="3046"/>
                    <a:pt x="519" y="2919"/>
                  </a:cubicBezTo>
                  <a:cubicBezTo>
                    <a:pt x="421" y="2792"/>
                    <a:pt x="260" y="1883"/>
                    <a:pt x="176" y="1644"/>
                  </a:cubicBezTo>
                  <a:cubicBezTo>
                    <a:pt x="92" y="1405"/>
                    <a:pt x="32" y="1508"/>
                    <a:pt x="16" y="1484"/>
                  </a:cubicBezTo>
                  <a:close/>
                </a:path>
              </a:pathLst>
            </a:custGeom>
            <a:solidFill>
              <a:srgbClr val="0066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97" y="49"/>
              <a:ext cx="384" cy="1296"/>
            </a:xfrm>
            <a:custGeom>
              <a:avLst/>
              <a:gdLst>
                <a:gd name="T0" fmla="*/ 0 w 912"/>
                <a:gd name="T1" fmla="*/ 60 h 2888"/>
                <a:gd name="T2" fmla="*/ 1 w 912"/>
                <a:gd name="T3" fmla="*/ 50 h 2888"/>
                <a:gd name="T4" fmla="*/ 5 w 912"/>
                <a:gd name="T5" fmla="*/ 78 h 2888"/>
                <a:gd name="T6" fmla="*/ 9 w 912"/>
                <a:gd name="T7" fmla="*/ 19 h 2888"/>
                <a:gd name="T8" fmla="*/ 13 w 912"/>
                <a:gd name="T9" fmla="*/ 114 h 2888"/>
                <a:gd name="T10" fmla="*/ 16 w 912"/>
                <a:gd name="T11" fmla="*/ 4 h 2888"/>
                <a:gd name="T12" fmla="*/ 20 w 912"/>
                <a:gd name="T13" fmla="*/ 93 h 2888"/>
                <a:gd name="T14" fmla="*/ 23 w 912"/>
                <a:gd name="T15" fmla="*/ 31 h 2888"/>
                <a:gd name="T16" fmla="*/ 27 w 912"/>
                <a:gd name="T17" fmla="*/ 64 h 2888"/>
                <a:gd name="T18" fmla="*/ 29 w 912"/>
                <a:gd name="T19" fmla="*/ 58 h 28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2" h="2888">
                  <a:moveTo>
                    <a:pt x="0" y="1480"/>
                  </a:moveTo>
                  <a:cubicBezTo>
                    <a:pt x="12" y="1324"/>
                    <a:pt x="24" y="1168"/>
                    <a:pt x="48" y="1240"/>
                  </a:cubicBezTo>
                  <a:cubicBezTo>
                    <a:pt x="72" y="1312"/>
                    <a:pt x="104" y="2040"/>
                    <a:pt x="144" y="1912"/>
                  </a:cubicBezTo>
                  <a:cubicBezTo>
                    <a:pt x="184" y="1784"/>
                    <a:pt x="240" y="320"/>
                    <a:pt x="288" y="472"/>
                  </a:cubicBezTo>
                  <a:cubicBezTo>
                    <a:pt x="336" y="624"/>
                    <a:pt x="392" y="2888"/>
                    <a:pt x="432" y="2824"/>
                  </a:cubicBezTo>
                  <a:cubicBezTo>
                    <a:pt x="472" y="2760"/>
                    <a:pt x="496" y="176"/>
                    <a:pt x="528" y="88"/>
                  </a:cubicBezTo>
                  <a:cubicBezTo>
                    <a:pt x="560" y="0"/>
                    <a:pt x="592" y="2184"/>
                    <a:pt x="624" y="2296"/>
                  </a:cubicBezTo>
                  <a:cubicBezTo>
                    <a:pt x="656" y="2408"/>
                    <a:pt x="680" y="880"/>
                    <a:pt x="720" y="760"/>
                  </a:cubicBezTo>
                  <a:cubicBezTo>
                    <a:pt x="760" y="640"/>
                    <a:pt x="832" y="1464"/>
                    <a:pt x="864" y="1576"/>
                  </a:cubicBezTo>
                  <a:cubicBezTo>
                    <a:pt x="896" y="1688"/>
                    <a:pt x="904" y="1456"/>
                    <a:pt x="912" y="14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85800" y="942975"/>
            <a:ext cx="8458200" cy="7461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-10089" y="5686876"/>
            <a:ext cx="9144000" cy="1204912"/>
            <a:chOff x="-10089" y="5686876"/>
            <a:chExt cx="9144000" cy="1204912"/>
          </a:xfrm>
        </p:grpSpPr>
        <p:grpSp>
          <p:nvGrpSpPr>
            <p:cNvPr id="21" name="组合 20"/>
            <p:cNvGrpSpPr/>
            <p:nvPr userDrawn="1"/>
          </p:nvGrpSpPr>
          <p:grpSpPr>
            <a:xfrm>
              <a:off x="-10089" y="5769426"/>
              <a:ext cx="9144000" cy="1122362"/>
              <a:chOff x="-10089" y="5769426"/>
              <a:chExt cx="9144000" cy="1122362"/>
            </a:xfrm>
          </p:grpSpPr>
          <p:pic>
            <p:nvPicPr>
              <p:cNvPr id="23" name="Picture 26" descr="Maxwell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974" y="5769426"/>
                <a:ext cx="957263" cy="1117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7" descr="maxwell equations"/>
              <p:cNvPicPr>
                <a:picLocks noChangeAspect="1" noChangeArrowheads="1"/>
              </p:cNvPicPr>
              <p:nvPr userDrawn="1"/>
            </p:nvPicPr>
            <p:blipFill>
              <a:blip r:embed="rId3">
                <a:lum contrast="-6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524" y="5769426"/>
                <a:ext cx="1477963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8" descr="interference2_s"/>
              <p:cNvPicPr>
                <a:picLocks noChangeAspect="1" noChangeArrowheads="1"/>
              </p:cNvPicPr>
              <p:nvPr userDrawn="1"/>
            </p:nvPicPr>
            <p:blipFill>
              <a:blip r:embed="rId4">
                <a:lum bright="-24000" contras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2849" y="5769426"/>
                <a:ext cx="11080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29" descr="diffraction"/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7899" y="5769426"/>
                <a:ext cx="1104900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30" descr="optical filter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089" y="5769426"/>
                <a:ext cx="3176588" cy="11128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1" descr="optical_crystal"/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90" b="21259"/>
              <a:stretch>
                <a:fillRect/>
              </a:stretch>
            </p:blipFill>
            <p:spPr bwMode="auto">
              <a:xfrm>
                <a:off x="7873436" y="5769426"/>
                <a:ext cx="12604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2" name="Rectangle 34"/>
            <p:cNvSpPr>
              <a:spLocks noChangeArrowheads="1"/>
            </p:cNvSpPr>
            <p:nvPr/>
          </p:nvSpPr>
          <p:spPr bwMode="auto">
            <a:xfrm>
              <a:off x="-10089" y="5686876"/>
              <a:ext cx="9144000" cy="1196975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85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52525"/>
            <a:ext cx="8229600" cy="5248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51984" y="885763"/>
            <a:ext cx="792088" cy="216024"/>
          </a:xfrm>
          <a:prstGeom prst="rect">
            <a:avLst/>
          </a:prstGeom>
          <a:ln/>
        </p:spPr>
        <p:txBody>
          <a:bodyPr anchor="ctr" anchorCtr="0"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fld id="{80EBFEEF-8BDD-4A82-B08F-633BA2D602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1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 userDrawn="1"/>
        </p:nvSpPr>
        <p:spPr bwMode="auto">
          <a:xfrm>
            <a:off x="971550" y="115888"/>
            <a:ext cx="7158038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9pPr>
          </a:lstStyle>
          <a:p>
            <a:r>
              <a:rPr lang="zh-CN" altLang="en-US" dirty="0"/>
              <a:t>物理光学</a:t>
            </a:r>
          </a:p>
        </p:txBody>
      </p:sp>
      <p:grpSp>
        <p:nvGrpSpPr>
          <p:cNvPr id="7" name="Group 7"/>
          <p:cNvGrpSpPr>
            <a:grpSpLocks/>
          </p:cNvGrpSpPr>
          <p:nvPr userDrawn="1"/>
        </p:nvGrpSpPr>
        <p:grpSpPr bwMode="auto">
          <a:xfrm>
            <a:off x="76200" y="76200"/>
            <a:ext cx="731838" cy="1828800"/>
            <a:chOff x="18" y="0"/>
            <a:chExt cx="576" cy="1440"/>
          </a:xfrm>
        </p:grpSpPr>
        <p:sp>
          <p:nvSpPr>
            <p:cNvPr id="8" name="Freeform 8"/>
            <p:cNvSpPr>
              <a:spLocks/>
            </p:cNvSpPr>
            <p:nvPr userDrawn="1"/>
          </p:nvSpPr>
          <p:spPr bwMode="auto">
            <a:xfrm rot="-121251">
              <a:off x="18" y="0"/>
              <a:ext cx="576" cy="1440"/>
            </a:xfrm>
            <a:custGeom>
              <a:avLst/>
              <a:gdLst>
                <a:gd name="T0" fmla="*/ 1 w 1208"/>
                <a:gd name="T1" fmla="*/ 74 h 3046"/>
                <a:gd name="T2" fmla="*/ 4 w 1208"/>
                <a:gd name="T3" fmla="*/ 75 h 3046"/>
                <a:gd name="T4" fmla="*/ 9 w 1208"/>
                <a:gd name="T5" fmla="*/ 65 h 3046"/>
                <a:gd name="T6" fmla="*/ 32 w 1208"/>
                <a:gd name="T7" fmla="*/ 7 h 3046"/>
                <a:gd name="T8" fmla="*/ 43 w 1208"/>
                <a:gd name="T9" fmla="*/ 26 h 3046"/>
                <a:gd name="T10" fmla="*/ 54 w 1208"/>
                <a:gd name="T11" fmla="*/ 72 h 3046"/>
                <a:gd name="T12" fmla="*/ 62 w 1208"/>
                <a:gd name="T13" fmla="*/ 77 h 3046"/>
                <a:gd name="T14" fmla="*/ 54 w 1208"/>
                <a:gd name="T15" fmla="*/ 80 h 3046"/>
                <a:gd name="T16" fmla="*/ 40 w 1208"/>
                <a:gd name="T17" fmla="*/ 120 h 3046"/>
                <a:gd name="T18" fmla="*/ 27 w 1208"/>
                <a:gd name="T19" fmla="*/ 146 h 3046"/>
                <a:gd name="T20" fmla="*/ 9 w 1208"/>
                <a:gd name="T21" fmla="*/ 82 h 3046"/>
                <a:gd name="T22" fmla="*/ 1 w 1208"/>
                <a:gd name="T23" fmla="*/ 74 h 30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8" h="3046">
                  <a:moveTo>
                    <a:pt x="16" y="1484"/>
                  </a:moveTo>
                  <a:cubicBezTo>
                    <a:pt x="0" y="1460"/>
                    <a:pt x="53" y="1529"/>
                    <a:pt x="80" y="1500"/>
                  </a:cubicBezTo>
                  <a:cubicBezTo>
                    <a:pt x="107" y="1471"/>
                    <a:pt x="86" y="1536"/>
                    <a:pt x="176" y="1308"/>
                  </a:cubicBezTo>
                  <a:cubicBezTo>
                    <a:pt x="266" y="1080"/>
                    <a:pt x="510" y="262"/>
                    <a:pt x="619" y="131"/>
                  </a:cubicBezTo>
                  <a:cubicBezTo>
                    <a:pt x="728" y="0"/>
                    <a:pt x="757" y="305"/>
                    <a:pt x="830" y="524"/>
                  </a:cubicBezTo>
                  <a:cubicBezTo>
                    <a:pt x="903" y="743"/>
                    <a:pt x="996" y="1278"/>
                    <a:pt x="1058" y="1447"/>
                  </a:cubicBezTo>
                  <a:cubicBezTo>
                    <a:pt x="1120" y="1616"/>
                    <a:pt x="1208" y="1513"/>
                    <a:pt x="1205" y="1539"/>
                  </a:cubicBezTo>
                  <a:cubicBezTo>
                    <a:pt x="1202" y="1565"/>
                    <a:pt x="1113" y="1458"/>
                    <a:pt x="1040" y="1603"/>
                  </a:cubicBezTo>
                  <a:cubicBezTo>
                    <a:pt x="967" y="1748"/>
                    <a:pt x="853" y="2188"/>
                    <a:pt x="766" y="2407"/>
                  </a:cubicBezTo>
                  <a:cubicBezTo>
                    <a:pt x="679" y="2626"/>
                    <a:pt x="617" y="3046"/>
                    <a:pt x="519" y="2919"/>
                  </a:cubicBezTo>
                  <a:cubicBezTo>
                    <a:pt x="421" y="2792"/>
                    <a:pt x="260" y="1883"/>
                    <a:pt x="176" y="1644"/>
                  </a:cubicBezTo>
                  <a:cubicBezTo>
                    <a:pt x="92" y="1405"/>
                    <a:pt x="32" y="1508"/>
                    <a:pt x="16" y="1484"/>
                  </a:cubicBezTo>
                  <a:close/>
                </a:path>
              </a:pathLst>
            </a:custGeom>
            <a:solidFill>
              <a:srgbClr val="0066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97" y="49"/>
              <a:ext cx="384" cy="1296"/>
            </a:xfrm>
            <a:custGeom>
              <a:avLst/>
              <a:gdLst>
                <a:gd name="T0" fmla="*/ 0 w 912"/>
                <a:gd name="T1" fmla="*/ 60 h 2888"/>
                <a:gd name="T2" fmla="*/ 1 w 912"/>
                <a:gd name="T3" fmla="*/ 50 h 2888"/>
                <a:gd name="T4" fmla="*/ 5 w 912"/>
                <a:gd name="T5" fmla="*/ 78 h 2888"/>
                <a:gd name="T6" fmla="*/ 9 w 912"/>
                <a:gd name="T7" fmla="*/ 19 h 2888"/>
                <a:gd name="T8" fmla="*/ 13 w 912"/>
                <a:gd name="T9" fmla="*/ 114 h 2888"/>
                <a:gd name="T10" fmla="*/ 16 w 912"/>
                <a:gd name="T11" fmla="*/ 4 h 2888"/>
                <a:gd name="T12" fmla="*/ 20 w 912"/>
                <a:gd name="T13" fmla="*/ 93 h 2888"/>
                <a:gd name="T14" fmla="*/ 23 w 912"/>
                <a:gd name="T15" fmla="*/ 31 h 2888"/>
                <a:gd name="T16" fmla="*/ 27 w 912"/>
                <a:gd name="T17" fmla="*/ 64 h 2888"/>
                <a:gd name="T18" fmla="*/ 29 w 912"/>
                <a:gd name="T19" fmla="*/ 58 h 28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2" h="2888">
                  <a:moveTo>
                    <a:pt x="0" y="1480"/>
                  </a:moveTo>
                  <a:cubicBezTo>
                    <a:pt x="12" y="1324"/>
                    <a:pt x="24" y="1168"/>
                    <a:pt x="48" y="1240"/>
                  </a:cubicBezTo>
                  <a:cubicBezTo>
                    <a:pt x="72" y="1312"/>
                    <a:pt x="104" y="2040"/>
                    <a:pt x="144" y="1912"/>
                  </a:cubicBezTo>
                  <a:cubicBezTo>
                    <a:pt x="184" y="1784"/>
                    <a:pt x="240" y="320"/>
                    <a:pt x="288" y="472"/>
                  </a:cubicBezTo>
                  <a:cubicBezTo>
                    <a:pt x="336" y="624"/>
                    <a:pt x="392" y="2888"/>
                    <a:pt x="432" y="2824"/>
                  </a:cubicBezTo>
                  <a:cubicBezTo>
                    <a:pt x="472" y="2760"/>
                    <a:pt x="496" y="176"/>
                    <a:pt x="528" y="88"/>
                  </a:cubicBezTo>
                  <a:cubicBezTo>
                    <a:pt x="560" y="0"/>
                    <a:pt x="592" y="2184"/>
                    <a:pt x="624" y="2296"/>
                  </a:cubicBezTo>
                  <a:cubicBezTo>
                    <a:pt x="656" y="2408"/>
                    <a:pt x="680" y="880"/>
                    <a:pt x="720" y="760"/>
                  </a:cubicBezTo>
                  <a:cubicBezTo>
                    <a:pt x="760" y="640"/>
                    <a:pt x="832" y="1464"/>
                    <a:pt x="864" y="1576"/>
                  </a:cubicBezTo>
                  <a:cubicBezTo>
                    <a:pt x="896" y="1688"/>
                    <a:pt x="904" y="1456"/>
                    <a:pt x="912" y="14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685800" y="942975"/>
            <a:ext cx="8458200" cy="7461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10089" y="5686876"/>
            <a:ext cx="9144000" cy="1204912"/>
            <a:chOff x="-10089" y="5686876"/>
            <a:chExt cx="9144000" cy="1204912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-10089" y="5769426"/>
              <a:ext cx="9144000" cy="1122362"/>
              <a:chOff x="-10089" y="5769426"/>
              <a:chExt cx="9144000" cy="1122362"/>
            </a:xfrm>
          </p:grpSpPr>
          <p:pic>
            <p:nvPicPr>
              <p:cNvPr id="14" name="Picture 26" descr="Maxwell"/>
              <p:cNvPicPr>
                <a:picLocks noChangeAspect="1" noChangeArrowheads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974" y="5769426"/>
                <a:ext cx="957263" cy="1117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27" descr="maxwell equations"/>
              <p:cNvPicPr>
                <a:picLocks noChangeAspect="1" noChangeArrowheads="1"/>
              </p:cNvPicPr>
              <p:nvPr userDrawn="1"/>
            </p:nvPicPr>
            <p:blipFill>
              <a:blip r:embed="rId3">
                <a:lum contrast="-6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1524" y="5769426"/>
                <a:ext cx="1477963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28" descr="interference2_s"/>
              <p:cNvPicPr>
                <a:picLocks noChangeAspect="1" noChangeArrowheads="1"/>
              </p:cNvPicPr>
              <p:nvPr userDrawn="1"/>
            </p:nvPicPr>
            <p:blipFill>
              <a:blip r:embed="rId4">
                <a:lum bright="-24000" contrast="1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2849" y="5769426"/>
                <a:ext cx="11080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29" descr="diffraction"/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7899" y="5769426"/>
                <a:ext cx="1104900" cy="11223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30" descr="optical filter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089" y="5769426"/>
                <a:ext cx="3176588" cy="11128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31" descr="optical_crystal"/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90" b="21259"/>
              <a:stretch>
                <a:fillRect/>
              </a:stretch>
            </p:blipFill>
            <p:spPr bwMode="auto">
              <a:xfrm>
                <a:off x="7873436" y="5769426"/>
                <a:ext cx="1260475" cy="1114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" name="Rectangle 34"/>
            <p:cNvSpPr>
              <a:spLocks noChangeArrowheads="1"/>
            </p:cNvSpPr>
            <p:nvPr/>
          </p:nvSpPr>
          <p:spPr bwMode="auto">
            <a:xfrm>
              <a:off x="-10089" y="5686876"/>
              <a:ext cx="9144000" cy="1196975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87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115888"/>
            <a:ext cx="7158038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grpSp>
        <p:nvGrpSpPr>
          <p:cNvPr id="1033" name="Group 7"/>
          <p:cNvGrpSpPr>
            <a:grpSpLocks/>
          </p:cNvGrpSpPr>
          <p:nvPr/>
        </p:nvGrpSpPr>
        <p:grpSpPr bwMode="auto">
          <a:xfrm>
            <a:off x="76200" y="76200"/>
            <a:ext cx="731838" cy="1828800"/>
            <a:chOff x="18" y="0"/>
            <a:chExt cx="576" cy="1440"/>
          </a:xfrm>
        </p:grpSpPr>
        <p:sp>
          <p:nvSpPr>
            <p:cNvPr id="1046" name="Freeform 8"/>
            <p:cNvSpPr>
              <a:spLocks/>
            </p:cNvSpPr>
            <p:nvPr userDrawn="1"/>
          </p:nvSpPr>
          <p:spPr bwMode="auto">
            <a:xfrm rot="-121251">
              <a:off x="18" y="0"/>
              <a:ext cx="576" cy="1440"/>
            </a:xfrm>
            <a:custGeom>
              <a:avLst/>
              <a:gdLst>
                <a:gd name="T0" fmla="*/ 1 w 1208"/>
                <a:gd name="T1" fmla="*/ 74 h 3046"/>
                <a:gd name="T2" fmla="*/ 4 w 1208"/>
                <a:gd name="T3" fmla="*/ 75 h 3046"/>
                <a:gd name="T4" fmla="*/ 9 w 1208"/>
                <a:gd name="T5" fmla="*/ 65 h 3046"/>
                <a:gd name="T6" fmla="*/ 32 w 1208"/>
                <a:gd name="T7" fmla="*/ 7 h 3046"/>
                <a:gd name="T8" fmla="*/ 43 w 1208"/>
                <a:gd name="T9" fmla="*/ 26 h 3046"/>
                <a:gd name="T10" fmla="*/ 54 w 1208"/>
                <a:gd name="T11" fmla="*/ 72 h 3046"/>
                <a:gd name="T12" fmla="*/ 62 w 1208"/>
                <a:gd name="T13" fmla="*/ 77 h 3046"/>
                <a:gd name="T14" fmla="*/ 54 w 1208"/>
                <a:gd name="T15" fmla="*/ 80 h 3046"/>
                <a:gd name="T16" fmla="*/ 40 w 1208"/>
                <a:gd name="T17" fmla="*/ 120 h 3046"/>
                <a:gd name="T18" fmla="*/ 27 w 1208"/>
                <a:gd name="T19" fmla="*/ 146 h 3046"/>
                <a:gd name="T20" fmla="*/ 9 w 1208"/>
                <a:gd name="T21" fmla="*/ 82 h 3046"/>
                <a:gd name="T22" fmla="*/ 1 w 1208"/>
                <a:gd name="T23" fmla="*/ 74 h 30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8" h="3046">
                  <a:moveTo>
                    <a:pt x="16" y="1484"/>
                  </a:moveTo>
                  <a:cubicBezTo>
                    <a:pt x="0" y="1460"/>
                    <a:pt x="53" y="1529"/>
                    <a:pt x="80" y="1500"/>
                  </a:cubicBezTo>
                  <a:cubicBezTo>
                    <a:pt x="107" y="1471"/>
                    <a:pt x="86" y="1536"/>
                    <a:pt x="176" y="1308"/>
                  </a:cubicBezTo>
                  <a:cubicBezTo>
                    <a:pt x="266" y="1080"/>
                    <a:pt x="510" y="262"/>
                    <a:pt x="619" y="131"/>
                  </a:cubicBezTo>
                  <a:cubicBezTo>
                    <a:pt x="728" y="0"/>
                    <a:pt x="757" y="305"/>
                    <a:pt x="830" y="524"/>
                  </a:cubicBezTo>
                  <a:cubicBezTo>
                    <a:pt x="903" y="743"/>
                    <a:pt x="996" y="1278"/>
                    <a:pt x="1058" y="1447"/>
                  </a:cubicBezTo>
                  <a:cubicBezTo>
                    <a:pt x="1120" y="1616"/>
                    <a:pt x="1208" y="1513"/>
                    <a:pt x="1205" y="1539"/>
                  </a:cubicBezTo>
                  <a:cubicBezTo>
                    <a:pt x="1202" y="1565"/>
                    <a:pt x="1113" y="1458"/>
                    <a:pt x="1040" y="1603"/>
                  </a:cubicBezTo>
                  <a:cubicBezTo>
                    <a:pt x="967" y="1748"/>
                    <a:pt x="853" y="2188"/>
                    <a:pt x="766" y="2407"/>
                  </a:cubicBezTo>
                  <a:cubicBezTo>
                    <a:pt x="679" y="2626"/>
                    <a:pt x="617" y="3046"/>
                    <a:pt x="519" y="2919"/>
                  </a:cubicBezTo>
                  <a:cubicBezTo>
                    <a:pt x="421" y="2792"/>
                    <a:pt x="260" y="1883"/>
                    <a:pt x="176" y="1644"/>
                  </a:cubicBezTo>
                  <a:cubicBezTo>
                    <a:pt x="92" y="1405"/>
                    <a:pt x="32" y="1508"/>
                    <a:pt x="16" y="1484"/>
                  </a:cubicBezTo>
                  <a:close/>
                </a:path>
              </a:pathLst>
            </a:custGeom>
            <a:solidFill>
              <a:srgbClr val="0066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9"/>
            <p:cNvSpPr>
              <a:spLocks/>
            </p:cNvSpPr>
            <p:nvPr userDrawn="1"/>
          </p:nvSpPr>
          <p:spPr bwMode="auto">
            <a:xfrm>
              <a:off x="97" y="49"/>
              <a:ext cx="384" cy="1296"/>
            </a:xfrm>
            <a:custGeom>
              <a:avLst/>
              <a:gdLst>
                <a:gd name="T0" fmla="*/ 0 w 912"/>
                <a:gd name="T1" fmla="*/ 60 h 2888"/>
                <a:gd name="T2" fmla="*/ 1 w 912"/>
                <a:gd name="T3" fmla="*/ 50 h 2888"/>
                <a:gd name="T4" fmla="*/ 5 w 912"/>
                <a:gd name="T5" fmla="*/ 78 h 2888"/>
                <a:gd name="T6" fmla="*/ 9 w 912"/>
                <a:gd name="T7" fmla="*/ 19 h 2888"/>
                <a:gd name="T8" fmla="*/ 13 w 912"/>
                <a:gd name="T9" fmla="*/ 114 h 2888"/>
                <a:gd name="T10" fmla="*/ 16 w 912"/>
                <a:gd name="T11" fmla="*/ 4 h 2888"/>
                <a:gd name="T12" fmla="*/ 20 w 912"/>
                <a:gd name="T13" fmla="*/ 93 h 2888"/>
                <a:gd name="T14" fmla="*/ 23 w 912"/>
                <a:gd name="T15" fmla="*/ 31 h 2888"/>
                <a:gd name="T16" fmla="*/ 27 w 912"/>
                <a:gd name="T17" fmla="*/ 64 h 2888"/>
                <a:gd name="T18" fmla="*/ 29 w 912"/>
                <a:gd name="T19" fmla="*/ 58 h 28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2" h="2888">
                  <a:moveTo>
                    <a:pt x="0" y="1480"/>
                  </a:moveTo>
                  <a:cubicBezTo>
                    <a:pt x="12" y="1324"/>
                    <a:pt x="24" y="1168"/>
                    <a:pt x="48" y="1240"/>
                  </a:cubicBezTo>
                  <a:cubicBezTo>
                    <a:pt x="72" y="1312"/>
                    <a:pt x="104" y="2040"/>
                    <a:pt x="144" y="1912"/>
                  </a:cubicBezTo>
                  <a:cubicBezTo>
                    <a:pt x="184" y="1784"/>
                    <a:pt x="240" y="320"/>
                    <a:pt x="288" y="472"/>
                  </a:cubicBezTo>
                  <a:cubicBezTo>
                    <a:pt x="336" y="624"/>
                    <a:pt x="392" y="2888"/>
                    <a:pt x="432" y="2824"/>
                  </a:cubicBezTo>
                  <a:cubicBezTo>
                    <a:pt x="472" y="2760"/>
                    <a:pt x="496" y="176"/>
                    <a:pt x="528" y="88"/>
                  </a:cubicBezTo>
                  <a:cubicBezTo>
                    <a:pt x="560" y="0"/>
                    <a:pt x="592" y="2184"/>
                    <a:pt x="624" y="2296"/>
                  </a:cubicBezTo>
                  <a:cubicBezTo>
                    <a:pt x="656" y="2408"/>
                    <a:pt x="680" y="880"/>
                    <a:pt x="720" y="760"/>
                  </a:cubicBezTo>
                  <a:cubicBezTo>
                    <a:pt x="760" y="640"/>
                    <a:pt x="832" y="1464"/>
                    <a:pt x="864" y="1576"/>
                  </a:cubicBezTo>
                  <a:cubicBezTo>
                    <a:pt x="896" y="1688"/>
                    <a:pt x="904" y="1456"/>
                    <a:pt x="912" y="1432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685800" y="942975"/>
            <a:ext cx="8458200" cy="74613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2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</p:sldLayoutIdLst>
  <p:transition>
    <p:push dir="r"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宋体" charset="-122"/>
        </a:defRPr>
      </a:lvl9pPr>
    </p:titleStyle>
    <p:bodyStyle>
      <a:lvl1pPr marL="447675" indent="-447675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889000" indent="-439738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293813" indent="-403225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3pPr>
      <a:lvl4pPr marL="1681163" indent="-385763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701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Ø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31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wmf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0.wmf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50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wmf"/><Relationship Id="rId11" Type="http://schemas.openxmlformats.org/officeDocument/2006/relationships/image" Target="../media/image54.wmf"/><Relationship Id="rId5" Type="http://schemas.openxmlformats.org/officeDocument/2006/relationships/oleObject" Target="../embeddings/oleObject38.bin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102.png"/><Relationship Id="rId9" Type="http://schemas.openxmlformats.org/officeDocument/2006/relationships/image" Target="../media/image5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62.tiff"/><Relationship Id="rId9" Type="http://schemas.openxmlformats.org/officeDocument/2006/relationships/image" Target="../media/image6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13" Type="http://schemas.openxmlformats.org/officeDocument/2006/relationships/oleObject" Target="../embeddings/oleObject49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4.wmf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6.bin"/><Relationship Id="rId11" Type="http://schemas.openxmlformats.org/officeDocument/2006/relationships/oleObject" Target="../embeddings/oleObject48.bin"/><Relationship Id="rId5" Type="http://schemas.openxmlformats.org/officeDocument/2006/relationships/image" Target="../media/image63.wmf"/><Relationship Id="rId10" Type="http://schemas.openxmlformats.org/officeDocument/2006/relationships/image" Target="../media/image65.wmf"/><Relationship Id="rId4" Type="http://schemas.openxmlformats.org/officeDocument/2006/relationships/oleObject" Target="../embeddings/oleObject45.bin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6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65.w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12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Relationship Id="rId1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2.wmf"/><Relationship Id="rId10" Type="http://schemas.openxmlformats.org/officeDocument/2006/relationships/image" Target="../media/image14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5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19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2564904"/>
            <a:ext cx="9144000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4400" dirty="0">
                <a:ea typeface="宋体" pitchFamily="2" charset="-122"/>
              </a:rPr>
              <a:t>第</a:t>
            </a:r>
            <a:r>
              <a:rPr lang="en-US" altLang="zh-CN" sz="4400" dirty="0">
                <a:ea typeface="宋体" pitchFamily="2" charset="-122"/>
              </a:rPr>
              <a:t>2</a:t>
            </a:r>
            <a:r>
              <a:rPr lang="zh-CN" altLang="en-US" sz="4400" dirty="0">
                <a:ea typeface="宋体" pitchFamily="2" charset="-122"/>
              </a:rPr>
              <a:t>章 光波的叠加和分析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371600" y="4582641"/>
            <a:ext cx="6553200" cy="790575"/>
          </a:xfrm>
          <a:prstGeom prst="rect">
            <a:avLst/>
          </a:prstGeom>
        </p:spPr>
        <p:txBody>
          <a:bodyPr anchor="ctr" anchorCtr="0"/>
          <a:lstStyle>
            <a:lvl1pPr indent="0" algn="ct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None/>
              <a:defRPr sz="1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charset="-122"/>
              </a:defRPr>
            </a:lvl1pPr>
            <a:lvl2pPr marL="889000" indent="-439738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8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2pPr>
            <a:lvl3pPr marL="1293813" indent="-403225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3pPr>
            <a:lvl4pPr marL="1681163" indent="-385763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4pPr>
            <a:lvl5pPr marL="20701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5pPr>
            <a:lvl6pPr marL="25273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6pPr>
            <a:lvl7pPr marL="29845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7pPr>
            <a:lvl8pPr marL="34417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8pPr>
            <a:lvl9pPr marL="3898900" indent="-387350" fontAlgn="base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Ø"/>
              <a:defRPr sz="20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9pPr>
          </a:lstStyle>
          <a:p>
            <a:r>
              <a:rPr lang="zh-CN" altLang="en-US"/>
              <a:t>万助军</a:t>
            </a:r>
          </a:p>
          <a:p>
            <a:r>
              <a:rPr lang="en-US" altLang="zh-CN"/>
              <a:t>zhujun.wan@hust.edu.cn</a:t>
            </a:r>
          </a:p>
          <a:p>
            <a:r>
              <a:rPr lang="zh-CN" altLang="en-US"/>
              <a:t>华中科技大学光学与电子信息学院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387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群速度和相速度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5711938" cy="489654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868144" y="1340768"/>
            <a:ext cx="309634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</a:rPr>
              <a:t>复杂波的群速度可以看作是振幅最大点的移动速度，波动携带的能量与振幅的平方成正比，所以群速度可以认为是光能量或光信号的传播速度。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</a:rPr>
              <a:t>通常利用光脉冲（光信号）进行光速测量时测量到的是光脉冲的传播速度，即群速度而不是相速度。</a:t>
            </a:r>
          </a:p>
        </p:txBody>
      </p:sp>
    </p:spTree>
    <p:extLst>
      <p:ext uri="{BB962C8B-B14F-4D97-AF65-F5344CB8AC3E}">
        <p14:creationId xmlns:p14="http://schemas.microsoft.com/office/powerpoint/2010/main" val="226363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群速度和相速度的关系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11</a:t>
            </a:fld>
            <a:endParaRPr lang="en-US" altLang="zh-CN" dirty="0"/>
          </a:p>
        </p:txBody>
      </p:sp>
      <p:graphicFrame>
        <p:nvGraphicFramePr>
          <p:cNvPr id="1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205086"/>
              </p:ext>
            </p:extLst>
          </p:nvPr>
        </p:nvGraphicFramePr>
        <p:xfrm>
          <a:off x="2905125" y="1341438"/>
          <a:ext cx="3335338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2" name="公式" r:id="rId4" imgW="1726920" imgH="393480" progId="Equation.3">
                  <p:embed/>
                </p:oleObj>
              </mc:Choice>
              <mc:Fallback>
                <p:oleObj name="公式" r:id="rId4" imgW="1726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1341438"/>
                        <a:ext cx="3335338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939304" y="2276301"/>
            <a:ext cx="2667718" cy="462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71600" indent="-4572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828800" indent="-4572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indent="-4572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由          得：</a:t>
            </a:r>
          </a:p>
        </p:txBody>
      </p:sp>
      <p:graphicFrame>
        <p:nvGraphicFramePr>
          <p:cNvPr id="2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598160"/>
              </p:ext>
            </p:extLst>
          </p:nvPr>
        </p:nvGraphicFramePr>
        <p:xfrm>
          <a:off x="1305782" y="2173766"/>
          <a:ext cx="931862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3" name="公式" r:id="rId6" imgW="482391" imgH="393529" progId="Equation.3">
                  <p:embed/>
                </p:oleObj>
              </mc:Choice>
              <mc:Fallback>
                <p:oleObj name="公式" r:id="rId6" imgW="482391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782" y="2173766"/>
                        <a:ext cx="931862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249282"/>
              </p:ext>
            </p:extLst>
          </p:nvPr>
        </p:nvGraphicFramePr>
        <p:xfrm>
          <a:off x="2915816" y="2996952"/>
          <a:ext cx="287020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4" name="公式" r:id="rId8" imgW="1485900" imgH="393700" progId="Equation.3">
                  <p:embed/>
                </p:oleObj>
              </mc:Choice>
              <mc:Fallback>
                <p:oleObj name="公式" r:id="rId8" imgW="1485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996952"/>
                        <a:ext cx="2870200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15"/>
          <p:cNvGrpSpPr>
            <a:grpSpLocks/>
          </p:cNvGrpSpPr>
          <p:nvPr/>
        </p:nvGrpSpPr>
        <p:grpSpPr bwMode="auto">
          <a:xfrm>
            <a:off x="939304" y="3973489"/>
            <a:ext cx="7404101" cy="663575"/>
            <a:chOff x="249" y="2795"/>
            <a:chExt cx="4664" cy="418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249" y="2855"/>
              <a:ext cx="4664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9144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3716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8288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15000"/>
                </a:lnSpc>
              </a:pPr>
              <a:r>
                <a:rPr kumimoji="1" lang="zh-CN" altLang="en-US" sz="2400" b="1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当叠加的两光波在无色散介质中传播时，         ，</a:t>
              </a:r>
              <a:r>
                <a:rPr kumimoji="1" lang="en-US" altLang="zh-CN" sz="2400" b="1" i="1" dirty="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v</a:t>
              </a:r>
              <a:r>
                <a:rPr kumimoji="1" lang="en-US" altLang="zh-CN" sz="2400" b="1" i="1" baseline="-25000" dirty="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g</a:t>
              </a:r>
              <a:r>
                <a:rPr kumimoji="1" lang="en-US" altLang="zh-CN" sz="2400" b="1" i="1" dirty="0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=v</a:t>
              </a:r>
            </a:p>
          </p:txBody>
        </p:sp>
        <p:graphicFrame>
          <p:nvGraphicFramePr>
            <p:cNvPr id="26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8898584"/>
                </p:ext>
              </p:extLst>
            </p:nvPr>
          </p:nvGraphicFramePr>
          <p:xfrm>
            <a:off x="3762" y="2795"/>
            <a:ext cx="499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05" name="公式" r:id="rId10" imgW="469696" imgH="393529" progId="Equation.3">
                    <p:embed/>
                  </p:oleObj>
                </mc:Choice>
                <mc:Fallback>
                  <p:oleObj name="公式" r:id="rId10" imgW="469696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2" y="2795"/>
                          <a:ext cx="499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16"/>
          <p:cNvGrpSpPr>
            <a:grpSpLocks/>
          </p:cNvGrpSpPr>
          <p:nvPr/>
        </p:nvGrpSpPr>
        <p:grpSpPr bwMode="auto">
          <a:xfrm>
            <a:off x="939304" y="4694214"/>
            <a:ext cx="7397751" cy="663575"/>
            <a:chOff x="249" y="2795"/>
            <a:chExt cx="4660" cy="418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49" y="2855"/>
              <a:ext cx="4660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9144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3716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8288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indent="-4572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15000"/>
                </a:lnSpc>
              </a:pPr>
              <a:r>
                <a:rPr kumimoji="1" lang="zh-CN" altLang="en-US" sz="2400" b="1" dirty="0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当叠加的两光波在有色散介质中传播时，         ，</a:t>
              </a:r>
              <a:r>
                <a:rPr kumimoji="1" lang="en-US" altLang="zh-CN" sz="2400" b="1" i="1" dirty="0" err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v</a:t>
              </a:r>
              <a:r>
                <a:rPr kumimoji="1" lang="en-US" altLang="zh-CN" sz="2400" b="1" i="1" baseline="-25000" dirty="0" err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g</a:t>
              </a:r>
              <a:r>
                <a:rPr kumimoji="1" lang="en-US" altLang="zh-CN" sz="2400" b="1" i="1" dirty="0" err="1">
                  <a:solidFill>
                    <a:schemeClr val="tx2"/>
                  </a:solidFill>
                </a:rPr>
                <a:t>≠</a:t>
              </a:r>
              <a:r>
                <a:rPr kumimoji="1" lang="en-US" altLang="zh-CN" sz="2400" b="1" i="1" dirty="0" err="1">
                  <a:solidFill>
                    <a:schemeClr val="tx2"/>
                  </a:solidFill>
                  <a:latin typeface="Times New Roman" pitchFamily="18" charset="0"/>
                  <a:ea typeface="楷体_GB2312" pitchFamily="49" charset="-122"/>
                </a:rPr>
                <a:t>v</a:t>
              </a:r>
              <a:endPara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2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7923399"/>
                </p:ext>
              </p:extLst>
            </p:nvPr>
          </p:nvGraphicFramePr>
          <p:xfrm>
            <a:off x="3762" y="2795"/>
            <a:ext cx="499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06" name="公式" r:id="rId12" imgW="469696" imgH="393529" progId="Equation.3">
                    <p:embed/>
                  </p:oleObj>
                </mc:Choice>
                <mc:Fallback>
                  <p:oleObj name="公式" r:id="rId12" imgW="469696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2" y="2795"/>
                          <a:ext cx="499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939304" y="5384776"/>
            <a:ext cx="73834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正常色散介质：  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v</a:t>
            </a:r>
            <a:r>
              <a:rPr kumimoji="1" lang="en-US" altLang="zh-CN" sz="2400" b="1" i="1" baseline="-25000" dirty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&lt;v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itchFamily="18" charset="0"/>
              </a:rPr>
              <a:t>反常色散介质：  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v</a:t>
            </a:r>
            <a:r>
              <a:rPr kumimoji="1" lang="en-US" altLang="zh-CN" sz="2400" b="1" i="1" baseline="-25000" dirty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</a:rPr>
              <a:t>&gt;v</a:t>
            </a:r>
          </a:p>
        </p:txBody>
      </p:sp>
    </p:spTree>
    <p:extLst>
      <p:ext uri="{BB962C8B-B14F-4D97-AF65-F5344CB8AC3E}">
        <p14:creationId xmlns:p14="http://schemas.microsoft.com/office/powerpoint/2010/main" val="19022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群速度和相速度的关系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9" y="1292274"/>
            <a:ext cx="7416823" cy="5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差频叠加与相干检测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13</a:t>
            </a:fld>
            <a:endParaRPr lang="en-US" altLang="zh-CN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314450" y="3886200"/>
          <a:ext cx="2374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4" name="Equation" r:id="rId4" imgW="2298700" imgH="292100" progId="Equation.3">
                  <p:embed/>
                </p:oleObj>
              </mc:Choice>
              <mc:Fallback>
                <p:oleObj name="Equation" r:id="rId4" imgW="2298700" imgH="292100" progId="Equation.3">
                  <p:embed/>
                  <p:pic>
                    <p:nvPicPr>
                      <p:cNvPr id="317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3886200"/>
                        <a:ext cx="2374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330325" y="4538663"/>
          <a:ext cx="2765425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5" name="Equation" r:id="rId6" imgW="2400300" imgH="292100" progId="Equation.3">
                  <p:embed/>
                </p:oleObj>
              </mc:Choice>
              <mc:Fallback>
                <p:oleObj name="Equation" r:id="rId6" imgW="2400300" imgH="292100" progId="Equation.3">
                  <p:embed/>
                  <p:pic>
                    <p:nvPicPr>
                      <p:cNvPr id="317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4538663"/>
                        <a:ext cx="2765425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3597275" y="5081588"/>
          <a:ext cx="414337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6" name="公式" r:id="rId8" imgW="2489200" imgH="558800" progId="Equation.3">
                  <p:embed/>
                </p:oleObj>
              </mc:Choice>
              <mc:Fallback>
                <p:oleObj name="公式" r:id="rId8" imgW="2489200" imgH="558800" progId="Equation.3">
                  <p:embed/>
                  <p:pic>
                    <p:nvPicPr>
                      <p:cNvPr id="317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275" y="5081588"/>
                        <a:ext cx="4143375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44"/>
          <p:cNvSpPr txBox="1">
            <a:spLocks noChangeArrowheads="1"/>
          </p:cNvSpPr>
          <p:nvPr/>
        </p:nvSpPr>
        <p:spPr bwMode="auto">
          <a:xfrm>
            <a:off x="144463" y="4508500"/>
            <a:ext cx="1174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本振光：</a:t>
            </a:r>
          </a:p>
        </p:txBody>
      </p:sp>
      <p:sp>
        <p:nvSpPr>
          <p:cNvPr id="31" name="TextBox 44"/>
          <p:cNvSpPr txBox="1">
            <a:spLocks noChangeArrowheads="1"/>
          </p:cNvSpPr>
          <p:nvPr/>
        </p:nvSpPr>
        <p:spPr bwMode="auto">
          <a:xfrm>
            <a:off x="144463" y="3887788"/>
            <a:ext cx="1166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信号光：</a:t>
            </a:r>
          </a:p>
        </p:txBody>
      </p:sp>
      <p:sp>
        <p:nvSpPr>
          <p:cNvPr id="32" name="TextBox 44"/>
          <p:cNvSpPr txBox="1">
            <a:spLocks noChangeArrowheads="1"/>
          </p:cNvSpPr>
          <p:nvPr/>
        </p:nvSpPr>
        <p:spPr bwMode="auto">
          <a:xfrm>
            <a:off x="144463" y="5132388"/>
            <a:ext cx="31718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本振光与信号光同偏振情况下，检测到混合后的光功率：</a:t>
            </a:r>
          </a:p>
        </p:txBody>
      </p:sp>
      <p:sp>
        <p:nvSpPr>
          <p:cNvPr id="33" name="TextBox 44"/>
          <p:cNvSpPr txBox="1">
            <a:spLocks noChangeArrowheads="1"/>
          </p:cNvSpPr>
          <p:nvPr/>
        </p:nvSpPr>
        <p:spPr bwMode="auto">
          <a:xfrm>
            <a:off x="144463" y="3048000"/>
            <a:ext cx="8855075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相干检测原理：以一个同偏振、频率相近的本振光与信号光混合，从混合光信号中检测到包含信号幅度和相位信息的中频信号，再通过电外差检测，恢复原始的基带信号。</a:t>
            </a:r>
          </a:p>
        </p:txBody>
      </p:sp>
      <p:sp>
        <p:nvSpPr>
          <p:cNvPr id="34" name="TextBox 44"/>
          <p:cNvSpPr txBox="1">
            <a:spLocks noChangeArrowheads="1"/>
          </p:cNvSpPr>
          <p:nvPr/>
        </p:nvSpPr>
        <p:spPr bwMode="auto">
          <a:xfrm>
            <a:off x="144463" y="6021288"/>
            <a:ext cx="3533775" cy="75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经带通滤波器滤除直流和低频信号，得到中频信号：</a:t>
            </a:r>
          </a:p>
        </p:txBody>
      </p:sp>
      <p:graphicFrame>
        <p:nvGraphicFramePr>
          <p:cNvPr id="35" name="对象 5"/>
          <p:cNvGraphicFramePr>
            <a:graphicFrameLocks noChangeAspect="1"/>
          </p:cNvGraphicFramePr>
          <p:nvPr/>
        </p:nvGraphicFramePr>
        <p:xfrm>
          <a:off x="3678238" y="6172200"/>
          <a:ext cx="3067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7" name="Equation" r:id="rId10" imgW="1892300" imgH="266700" progId="Equation.DSMT4">
                  <p:embed/>
                </p:oleObj>
              </mc:Choice>
              <mc:Fallback>
                <p:oleObj name="Equation" r:id="rId10" imgW="1892300" imgH="266700" progId="Equation.DSMT4">
                  <p:embed/>
                  <p:pic>
                    <p:nvPicPr>
                      <p:cNvPr id="3175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238" y="6172200"/>
                        <a:ext cx="30670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图片 35">
            <a:extLst>
              <a:ext uri="{FF2B5EF4-FFF2-40B4-BE49-F238E27FC236}">
                <a16:creationId xmlns:a16="http://schemas.microsoft.com/office/drawing/2014/main" id="{A53FA39B-992A-4B07-95C1-2A69C1D5F4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546" y="1268760"/>
            <a:ext cx="7414046" cy="1516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50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差频叠加与相干检测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36" name="矩形 1"/>
          <p:cNvSpPr>
            <a:spLocks noChangeArrowheads="1"/>
          </p:cNvSpPr>
          <p:nvPr/>
        </p:nvSpPr>
        <p:spPr bwMode="auto">
          <a:xfrm>
            <a:off x="5868988" y="4427538"/>
            <a:ext cx="2976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chemeClr val="tx2"/>
                </a:solidFill>
                <a:latin typeface="Calibri" panose="020F0502020204030204" pitchFamily="34" charset="0"/>
              </a:rPr>
              <a:t>其中</a:t>
            </a:r>
            <a:r>
              <a:rPr lang="en-US" altLang="zh-CN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baseline="-25000">
                <a:solidFill>
                  <a:schemeClr val="tx2"/>
                </a:solidFill>
                <a:latin typeface="Calibri" panose="020F0502020204030204" pitchFamily="34" charset="0"/>
              </a:rPr>
              <a:t>c </a:t>
            </a:r>
            <a:r>
              <a:rPr lang="zh-CN" altLang="en-US" b="1">
                <a:solidFill>
                  <a:schemeClr val="tx2"/>
                </a:solidFill>
                <a:latin typeface="Calibri" panose="020F0502020204030204" pitchFamily="34" charset="0"/>
              </a:rPr>
              <a:t>为同相高斯随机噪声。</a:t>
            </a:r>
            <a:r>
              <a:rPr lang="en-US" altLang="zh-CN" b="1" baseline="-2500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</p:txBody>
      </p:sp>
      <p:graphicFrame>
        <p:nvGraphicFramePr>
          <p:cNvPr id="3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11630"/>
              </p:ext>
            </p:extLst>
          </p:nvPr>
        </p:nvGraphicFramePr>
        <p:xfrm>
          <a:off x="2743200" y="3757984"/>
          <a:ext cx="9906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0" name="Equation" r:id="rId4" imgW="863225" imgH="291973" progId="Equation.3">
                  <p:embed/>
                </p:oleObj>
              </mc:Choice>
              <mc:Fallback>
                <p:oleObj name="Equation" r:id="rId4" imgW="863225" imgH="291973" progId="Equation.3">
                  <p:embed/>
                  <p:pic>
                    <p:nvPicPr>
                      <p:cNvPr id="327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757984"/>
                        <a:ext cx="99060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44"/>
          <p:cNvSpPr txBox="1">
            <a:spLocks noChangeArrowheads="1"/>
          </p:cNvSpPr>
          <p:nvPr/>
        </p:nvSpPr>
        <p:spPr bwMode="auto">
          <a:xfrm>
            <a:off x="220663" y="3152775"/>
            <a:ext cx="214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检测到中频信号：</a:t>
            </a:r>
          </a:p>
        </p:txBody>
      </p:sp>
      <p:sp>
        <p:nvSpPr>
          <p:cNvPr id="64" name="TextBox 44"/>
          <p:cNvSpPr txBox="1">
            <a:spLocks noChangeArrowheads="1"/>
          </p:cNvSpPr>
          <p:nvPr/>
        </p:nvSpPr>
        <p:spPr bwMode="auto">
          <a:xfrm>
            <a:off x="220663" y="3762375"/>
            <a:ext cx="214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从中恢复载波信号：</a:t>
            </a:r>
          </a:p>
        </p:txBody>
      </p:sp>
      <p:sp>
        <p:nvSpPr>
          <p:cNvPr id="65" name="TextBox 44"/>
          <p:cNvSpPr txBox="1">
            <a:spLocks noChangeArrowheads="1"/>
          </p:cNvSpPr>
          <p:nvPr/>
        </p:nvSpPr>
        <p:spPr bwMode="auto">
          <a:xfrm>
            <a:off x="220663" y="4344988"/>
            <a:ext cx="22907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中频信号与载波相乘，得到基带信号：</a:t>
            </a:r>
          </a:p>
        </p:txBody>
      </p:sp>
      <p:graphicFrame>
        <p:nvGraphicFramePr>
          <p:cNvPr id="66" name="对象 3"/>
          <p:cNvGraphicFramePr>
            <a:graphicFrameLocks noChangeAspect="1"/>
          </p:cNvGraphicFramePr>
          <p:nvPr/>
        </p:nvGraphicFramePr>
        <p:xfrm>
          <a:off x="2773363" y="3124200"/>
          <a:ext cx="33258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1" name="Equation" r:id="rId6" imgW="2159000" imgH="266700" progId="Equation.DSMT4">
                  <p:embed/>
                </p:oleObj>
              </mc:Choice>
              <mc:Fallback>
                <p:oleObj name="Equation" r:id="rId6" imgW="2159000" imgH="266700" progId="Equation.DSMT4">
                  <p:embed/>
                  <p:pic>
                    <p:nvPicPr>
                      <p:cNvPr id="32777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3124200"/>
                        <a:ext cx="332581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8"/>
          <p:cNvGraphicFramePr>
            <a:graphicFrameLocks noChangeAspect="1"/>
          </p:cNvGraphicFramePr>
          <p:nvPr/>
        </p:nvGraphicFramePr>
        <p:xfrm>
          <a:off x="2773363" y="4422775"/>
          <a:ext cx="299243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2" name="Equation" r:id="rId8" imgW="1942257" imgH="266584" progId="Equation.DSMT4">
                  <p:embed/>
                </p:oleObj>
              </mc:Choice>
              <mc:Fallback>
                <p:oleObj name="Equation" r:id="rId8" imgW="1942257" imgH="266584" progId="Equation.DSMT4">
                  <p:embed/>
                  <p:pic>
                    <p:nvPicPr>
                      <p:cNvPr id="32778" name="对象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4422775"/>
                        <a:ext cx="2992437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9"/>
          <p:cNvGraphicFramePr>
            <a:graphicFrameLocks noChangeAspect="1"/>
          </p:cNvGraphicFramePr>
          <p:nvPr/>
        </p:nvGraphicFramePr>
        <p:xfrm>
          <a:off x="2743200" y="5413375"/>
          <a:ext cx="22288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3" name="Equation" r:id="rId10" imgW="1447172" imgH="253890" progId="Equation.DSMT4">
                  <p:embed/>
                </p:oleObj>
              </mc:Choice>
              <mc:Fallback>
                <p:oleObj name="Equation" r:id="rId10" imgW="1447172" imgH="253890" progId="Equation.DSMT4">
                  <p:embed/>
                  <p:pic>
                    <p:nvPicPr>
                      <p:cNvPr id="32779" name="对象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413375"/>
                        <a:ext cx="22288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44"/>
          <p:cNvSpPr txBox="1">
            <a:spLocks noChangeArrowheads="1"/>
          </p:cNvSpPr>
          <p:nvPr/>
        </p:nvSpPr>
        <p:spPr bwMode="auto">
          <a:xfrm>
            <a:off x="220663" y="5434013"/>
            <a:ext cx="2290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相对于直接探测强度：</a:t>
            </a:r>
          </a:p>
        </p:txBody>
      </p:sp>
      <p:sp>
        <p:nvSpPr>
          <p:cNvPr id="70" name="椭圆 69"/>
          <p:cNvSpPr/>
          <p:nvPr/>
        </p:nvSpPr>
        <p:spPr>
          <a:xfrm>
            <a:off x="3808413" y="4421188"/>
            <a:ext cx="220662" cy="4127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675188" y="4421188"/>
            <a:ext cx="220662" cy="4127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TextBox 44"/>
          <p:cNvSpPr txBox="1">
            <a:spLocks noChangeArrowheads="1"/>
          </p:cNvSpPr>
          <p:nvPr/>
        </p:nvSpPr>
        <p:spPr bwMode="auto">
          <a:xfrm>
            <a:off x="220663" y="6176963"/>
            <a:ext cx="2290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chemeClr val="tx2"/>
                </a:solidFill>
                <a:latin typeface="Calibri" panose="020F0502020204030204" pitchFamily="34" charset="0"/>
              </a:rPr>
              <a:t>检测灵敏度提高倍数：</a:t>
            </a:r>
          </a:p>
        </p:txBody>
      </p:sp>
      <p:graphicFrame>
        <p:nvGraphicFramePr>
          <p:cNvPr id="73" name="对象 21"/>
          <p:cNvGraphicFramePr>
            <a:graphicFrameLocks noChangeAspect="1"/>
          </p:cNvGraphicFramePr>
          <p:nvPr/>
        </p:nvGraphicFramePr>
        <p:xfrm>
          <a:off x="2717800" y="6176963"/>
          <a:ext cx="12430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4" name="Equation" r:id="rId12" imgW="837836" imgH="266584" progId="Equation.DSMT4">
                  <p:embed/>
                </p:oleObj>
              </mc:Choice>
              <mc:Fallback>
                <p:oleObj name="Equation" r:id="rId12" imgW="837836" imgH="266584" progId="Equation.DSMT4">
                  <p:embed/>
                  <p:pic>
                    <p:nvPicPr>
                      <p:cNvPr id="32784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6176963"/>
                        <a:ext cx="124301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矩形 1"/>
          <p:cNvSpPr>
            <a:spLocks noChangeArrowheads="1"/>
          </p:cNvSpPr>
          <p:nvPr/>
        </p:nvSpPr>
        <p:spPr bwMode="auto">
          <a:xfrm>
            <a:off x="2665413" y="4891088"/>
            <a:ext cx="3586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/>
                </a:solidFill>
                <a:latin typeface="Calibri" panose="020F0502020204030204" pitchFamily="34" charset="0"/>
              </a:rPr>
              <a:t>检测到信号的幅度和相位信息。</a:t>
            </a:r>
            <a:r>
              <a:rPr lang="en-US" altLang="zh-CN" b="1" baseline="-250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75" name="矩形 1"/>
          <p:cNvSpPr>
            <a:spLocks noChangeArrowheads="1"/>
          </p:cNvSpPr>
          <p:nvPr/>
        </p:nvSpPr>
        <p:spPr bwMode="auto">
          <a:xfrm>
            <a:off x="4037013" y="6024563"/>
            <a:ext cx="4962525" cy="646112"/>
          </a:xfrm>
          <a:prstGeom prst="rect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经过长距离传输，信号光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i="1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很微弱，用高功率的本振光</a:t>
            </a:r>
            <a:r>
              <a:rPr lang="en-US" altLang="zh-CN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="1" i="1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外差检测，可大幅提高检测灵敏度。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65AA84CC-8548-4993-884A-F493B93736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546" y="1268760"/>
            <a:ext cx="7414046" cy="1516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4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3" grpId="0"/>
      <p:bldP spid="64" grpId="0"/>
      <p:bldP spid="65" grpId="0"/>
      <p:bldP spid="69" grpId="0"/>
      <p:bldP spid="70" grpId="0" animBg="1"/>
      <p:bldP spid="70" grpId="1" animBg="1"/>
      <p:bldP spid="71" grpId="0" animBg="1"/>
      <p:bldP spid="71" grpId="1" animBg="1"/>
      <p:bldP spid="72" grpId="0"/>
      <p:bldP spid="74" grpId="0"/>
      <p:bldP spid="7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5888"/>
            <a:ext cx="8460432" cy="719137"/>
          </a:xfrm>
        </p:spPr>
        <p:txBody>
          <a:bodyPr/>
          <a:lstStyle/>
          <a:p>
            <a:r>
              <a:rPr lang="en-US" altLang="zh-CN" sz="3600" dirty="0">
                <a:latin typeface="黑体" pitchFamily="2" charset="-122"/>
                <a:ea typeface="黑体" pitchFamily="2" charset="-122"/>
              </a:rPr>
              <a:t>2.2 </a:t>
            </a:r>
            <a:r>
              <a:rPr lang="zh-CN" altLang="en-US" sz="3600" dirty="0">
                <a:latin typeface="黑体" pitchFamily="2" charset="-122"/>
                <a:ea typeface="黑体" pitchFamily="2" charset="-122"/>
              </a:rPr>
              <a:t>不同频单色波的叠加及复色波的分析</a:t>
            </a:r>
            <a:endParaRPr lang="en-US" altLang="zh-CN" sz="3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043608" y="2953062"/>
            <a:ext cx="7308304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2.2.1 </a:t>
            </a:r>
            <a:r>
              <a:rPr lang="zh-CN" altLang="en-US" b="1" dirty="0">
                <a:latin typeface="+mn-ea"/>
                <a:cs typeface="Times New Roman" pitchFamily="18" charset="0"/>
              </a:rPr>
              <a:t>不同频率的两个单色波的叠加</a:t>
            </a:r>
            <a:endParaRPr lang="en-US" altLang="zh-CN" b="1" dirty="0"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2.2.2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复色光波的傅里叶分析</a:t>
            </a:r>
            <a:endParaRPr lang="en-US" altLang="zh-CN" b="1" dirty="0">
              <a:solidFill>
                <a:srgbClr val="FF0000"/>
              </a:solidFill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7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复色光波的傅立叶分析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00170"/>
            <a:ext cx="4968552" cy="32626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9354" y="4593322"/>
            <a:ext cx="2704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空域：角频率为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chemeClr val="tx2"/>
                </a:solidFill>
              </a:rPr>
              <a:t>和</a:t>
            </a:r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chemeClr val="tx2"/>
                </a:solidFill>
              </a:rPr>
              <a:t>的两个单色波的叠加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342181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纯粹单色光在自然界是不存在的，各种复色光波均可视为许多单色波的叠加，合成波不再是简谐振动，可用傅里叶分析法进行研究。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25" y="1309495"/>
            <a:ext cx="3511171" cy="32533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85364" y="4562815"/>
            <a:ext cx="279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时域：多种频率成份的单色波叠加为一个波包</a:t>
            </a:r>
          </a:p>
        </p:txBody>
      </p:sp>
    </p:spTree>
    <p:extLst>
      <p:ext uri="{BB962C8B-B14F-4D97-AF65-F5344CB8AC3E}">
        <p14:creationId xmlns:p14="http://schemas.microsoft.com/office/powerpoint/2010/main" val="202561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周期性复色光波的分析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17</a:t>
            </a:fld>
            <a:endParaRPr lang="en-US" altLang="zh-CN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894326"/>
              </p:ext>
            </p:extLst>
          </p:nvPr>
        </p:nvGraphicFramePr>
        <p:xfrm>
          <a:off x="766763" y="3754288"/>
          <a:ext cx="7081837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3" name="公式" r:id="rId4" imgW="3835400" imgH="660400" progId="Equation.3">
                  <p:embed/>
                </p:oleObj>
              </mc:Choice>
              <mc:Fallback>
                <p:oleObj name="公式" r:id="rId4" imgW="38354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3754288"/>
                        <a:ext cx="7081837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5474" y="1340768"/>
                <a:ext cx="835305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tx2"/>
                    </a:solidFill>
                  </a:rPr>
                  <a:t>对周期性波的分析可以应用数学上的傅里叶级数定理。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tx2"/>
                    </a:solidFill>
                  </a:rPr>
                  <a:t>具有空间周期的函数</a:t>
                </a:r>
                <a:r>
                  <a:rPr lang="en-US" altLang="zh-CN" sz="2400" b="1" i="1" dirty="0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altLang="zh-CN" sz="2400" b="1" dirty="0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CN" sz="2400" b="1" i="1" dirty="0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en-US" altLang="zh-CN" sz="2400" b="1" dirty="0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</a:rPr>
                  <a:t>（非周期函数可视为周期无穷大的周期函数）可以表示为一组空间周期为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2"/>
                        </a:solidFill>
                        <a:latin typeface="Cambria Math"/>
                      </a:rPr>
                      <m:t>𝝀</m:t>
                    </m:r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</a:rPr>
                  <a:t>的整分数倍（即频率</a:t>
                </a:r>
                <a:r>
                  <a:rPr lang="el-GR" altLang="zh-CN" sz="2400" b="1" i="1" dirty="0">
                    <a:solidFill>
                      <a:schemeClr val="tx2"/>
                    </a:solidFill>
                    <a:latin typeface="Times New Roman" pitchFamily="18" charset="0"/>
                    <a:cs typeface="Times New Roman" pitchFamily="18" charset="0"/>
                  </a:rPr>
                  <a:t>ν</a:t>
                </a:r>
                <a:r>
                  <a:rPr lang="zh-CN" altLang="en-US" sz="2400" b="1" dirty="0">
                    <a:solidFill>
                      <a:schemeClr val="tx2"/>
                    </a:solidFill>
                  </a:rPr>
                  <a:t>的整数倍）的简谐函数之和，即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74" y="1340768"/>
                <a:ext cx="8353052" cy="2308324"/>
              </a:xfrm>
              <a:prstGeom prst="rect">
                <a:avLst/>
              </a:prstGeom>
              <a:blipFill rotWithShape="1">
                <a:blip r:embed="rId6"/>
                <a:stretch>
                  <a:fillRect l="-1168" r="-1095" b="-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5474" y="5180741"/>
                <a:ext cx="835305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tx2"/>
                    </a:solidFill>
                  </a:rPr>
                  <a:t>其中： </a:t>
                </a:r>
                <a:r>
                  <a:rPr lang="en-US" altLang="zh-CN" sz="2400" b="1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400" b="1" dirty="0">
                    <a:solidFill>
                      <a:schemeClr val="tx2"/>
                    </a:solidFill>
                  </a:rPr>
                  <a:t>为所研究波形的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空间角频率</a:t>
                </a:r>
                <a:r>
                  <a:rPr lang="zh-CN" altLang="en-US" sz="2400" b="1" dirty="0">
                    <a:solidFill>
                      <a:schemeClr val="tx2"/>
                    </a:solidFill>
                  </a:rPr>
                  <a:t>即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波数</a:t>
                </a:r>
                <a:r>
                  <a:rPr lang="zh-CN" altLang="en-US" sz="2400" b="1" dirty="0">
                    <a:solidFill>
                      <a:schemeClr val="tx2"/>
                    </a:solidFill>
                  </a:rPr>
                  <a:t>，</a:t>
                </a:r>
                <a:r>
                  <a:rPr kumimoji="1" lang="en-US" altLang="zh-CN" sz="2400" b="1" i="1" dirty="0">
                    <a:solidFill>
                      <a:schemeClr val="tx2"/>
                    </a:solidFill>
                    <a:latin typeface="Times New Roman" pitchFamily="18" charset="0"/>
                    <a:ea typeface="楷体_GB2312" pitchFamily="49" charset="-122"/>
                  </a:rPr>
                  <a:t>a</a:t>
                </a:r>
                <a:r>
                  <a:rPr kumimoji="1" lang="en-US" altLang="zh-CN" sz="2400" b="1" baseline="-25000" dirty="0">
                    <a:solidFill>
                      <a:schemeClr val="tx2"/>
                    </a:solidFill>
                    <a:latin typeface="Times New Roman" pitchFamily="18" charset="0"/>
                    <a:ea typeface="楷体_GB2312" pitchFamily="49" charset="-122"/>
                  </a:rPr>
                  <a:t>0</a:t>
                </a:r>
                <a:r>
                  <a:rPr kumimoji="1" lang="zh-CN" altLang="en-US" sz="2400" b="1" dirty="0">
                    <a:solidFill>
                      <a:schemeClr val="tx2"/>
                    </a:solidFill>
                    <a:latin typeface="Times New Roman" pitchFamily="18" charset="0"/>
                    <a:ea typeface="楷体_GB2312" pitchFamily="49" charset="-122"/>
                  </a:rPr>
                  <a:t>、</a:t>
                </a:r>
                <a:r>
                  <a:rPr kumimoji="1" lang="en-US" altLang="zh-CN" sz="2400" b="1" i="1" dirty="0">
                    <a:solidFill>
                      <a:schemeClr val="tx2"/>
                    </a:solidFill>
                    <a:latin typeface="Times New Roman" pitchFamily="18" charset="0"/>
                    <a:ea typeface="楷体_GB2312" pitchFamily="49" charset="-122"/>
                  </a:rPr>
                  <a:t>a</a:t>
                </a:r>
                <a:r>
                  <a:rPr kumimoji="1" lang="en-US" altLang="zh-CN" sz="2400" b="1" baseline="-25000" dirty="0">
                    <a:solidFill>
                      <a:schemeClr val="tx2"/>
                    </a:solidFill>
                    <a:latin typeface="Times New Roman" pitchFamily="18" charset="0"/>
                    <a:ea typeface="楷体_GB2312" pitchFamily="49" charset="-122"/>
                  </a:rPr>
                  <a:t>1</a:t>
                </a:r>
                <a:r>
                  <a:rPr kumimoji="1" lang="zh-CN" altLang="en-US" sz="2400" b="1" dirty="0">
                    <a:solidFill>
                      <a:schemeClr val="tx2"/>
                    </a:solidFill>
                    <a:latin typeface="Times New Roman" pitchFamily="18" charset="0"/>
                    <a:ea typeface="楷体_GB2312" pitchFamily="49" charset="-122"/>
                  </a:rPr>
                  <a:t>、</a:t>
                </a:r>
                <a:r>
                  <a:rPr kumimoji="1" lang="en-US" altLang="zh-CN" sz="2400" b="1" i="1" dirty="0">
                    <a:solidFill>
                      <a:schemeClr val="tx2"/>
                    </a:solidFill>
                    <a:latin typeface="Times New Roman" pitchFamily="18" charset="0"/>
                    <a:ea typeface="楷体_GB2312" pitchFamily="49" charset="-122"/>
                  </a:rPr>
                  <a:t>a</a:t>
                </a:r>
                <a:r>
                  <a:rPr kumimoji="1" lang="en-US" altLang="zh-CN" sz="2400" b="1" baseline="-25000" dirty="0">
                    <a:solidFill>
                      <a:schemeClr val="tx2"/>
                    </a:solidFill>
                    <a:latin typeface="Times New Roman" pitchFamily="18" charset="0"/>
                    <a:ea typeface="楷体_GB2312" pitchFamily="49" charset="-122"/>
                  </a:rPr>
                  <a:t>2</a:t>
                </a:r>
                <a14:m>
                  <m:oMath xmlns:m="http://schemas.openxmlformats.org/officeDocument/2006/math">
                    <m:r>
                      <a:rPr kumimoji="1" lang="zh-CN" altLang="en-US" sz="2400" b="1" i="1">
                        <a:solidFill>
                          <a:schemeClr val="tx2"/>
                        </a:solidFill>
                        <a:latin typeface="Cambria Math"/>
                        <a:ea typeface="楷体_GB2312" pitchFamily="49" charset="-122"/>
                      </a:rPr>
                      <m:t>⋯</m:t>
                    </m:r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</a:rPr>
                  <a:t>为待定常数，取决于所研究的波形，表示各频率分量所占比率。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74" y="5180741"/>
                <a:ext cx="8353052" cy="1200329"/>
              </a:xfrm>
              <a:prstGeom prst="rect">
                <a:avLst/>
              </a:prstGeom>
              <a:blipFill rotWithShape="1">
                <a:blip r:embed="rId7"/>
                <a:stretch>
                  <a:fillRect l="-1168" r="-4745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6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周期性复色光波的分析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94965" y="2204864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由</a:t>
            </a: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274741"/>
              </p:ext>
            </p:extLst>
          </p:nvPr>
        </p:nvGraphicFramePr>
        <p:xfrm>
          <a:off x="1619672" y="2204864"/>
          <a:ext cx="70310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1" name="公式" r:id="rId4" imgW="3213100" imgH="228600" progId="Equation.3">
                  <p:embed/>
                </p:oleObj>
              </mc:Choice>
              <mc:Fallback>
                <p:oleObj name="公式" r:id="rId4" imgW="321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204864"/>
                        <a:ext cx="703103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96727" y="2781126"/>
            <a:ext cx="1150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定义：</a:t>
            </a:r>
          </a:p>
        </p:txBody>
      </p:sp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894756"/>
              </p:ext>
            </p:extLst>
          </p:nvPr>
        </p:nvGraphicFramePr>
        <p:xfrm>
          <a:off x="1547664" y="2781126"/>
          <a:ext cx="40576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2" name="公式" r:id="rId6" imgW="1854200" imgH="228600" progId="Equation.3">
                  <p:embed/>
                </p:oleObj>
              </mc:Choice>
              <mc:Fallback>
                <p:oleObj name="公式" r:id="rId6" imgW="1854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781126"/>
                        <a:ext cx="405765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362851" y="3500264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得到：</a:t>
            </a:r>
          </a:p>
        </p:txBody>
      </p:sp>
      <p:graphicFrame>
        <p:nvGraphicFramePr>
          <p:cNvPr id="1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388990"/>
              </p:ext>
            </p:extLst>
          </p:nvPr>
        </p:nvGraphicFramePr>
        <p:xfrm>
          <a:off x="1548929" y="3357389"/>
          <a:ext cx="496728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3" name="公式" r:id="rId8" imgW="2349500" imgH="393700" progId="Equation.3">
                  <p:embed/>
                </p:oleObj>
              </mc:Choice>
              <mc:Fallback>
                <p:oleObj name="公式" r:id="rId8" imgW="2349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929" y="3357389"/>
                        <a:ext cx="4967287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753189"/>
              </p:ext>
            </p:extLst>
          </p:nvPr>
        </p:nvGraphicFramePr>
        <p:xfrm>
          <a:off x="1656557" y="1374924"/>
          <a:ext cx="58308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4" name="公式" r:id="rId10" imgW="2933640" imgH="228600" progId="Equation.3">
                  <p:embed/>
                </p:oleObj>
              </mc:Choice>
              <mc:Fallback>
                <p:oleObj name="公式" r:id="rId10" imgW="293364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6557" y="1374924"/>
                        <a:ext cx="583088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917719"/>
              </p:ext>
            </p:extLst>
          </p:nvPr>
        </p:nvGraphicFramePr>
        <p:xfrm>
          <a:off x="3203848" y="4195763"/>
          <a:ext cx="3290887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5" name="公式" r:id="rId12" imgW="1587240" imgH="1244520" progId="Equation.3">
                  <p:embed/>
                </p:oleObj>
              </mc:Choice>
              <mc:Fallback>
                <p:oleObj name="公式" r:id="rId12" imgW="1587240" imgH="1244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195763"/>
                        <a:ext cx="3290887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396727" y="5229200"/>
            <a:ext cx="26642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just">
              <a:defRPr sz="2400" b="1">
                <a:solidFill>
                  <a:schemeClr val="tx2"/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dirty="0"/>
              <a:t>其中傅里叶系数：</a:t>
            </a:r>
          </a:p>
        </p:txBody>
      </p:sp>
    </p:spTree>
    <p:extLst>
      <p:ext uri="{BB962C8B-B14F-4D97-AF65-F5344CB8AC3E}">
        <p14:creationId xmlns:p14="http://schemas.microsoft.com/office/powerpoint/2010/main" val="313152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周期性复色光波的分析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19</a:t>
            </a:fld>
            <a:endParaRPr lang="en-US" altLang="zh-CN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800391"/>
              </p:ext>
            </p:extLst>
          </p:nvPr>
        </p:nvGraphicFramePr>
        <p:xfrm>
          <a:off x="2088357" y="1803474"/>
          <a:ext cx="4967287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6" name="公式" r:id="rId4" imgW="2349500" imgH="393700" progId="Equation.3">
                  <p:embed/>
                </p:oleObj>
              </mc:Choice>
              <mc:Fallback>
                <p:oleObj name="公式" r:id="rId4" imgW="2349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357" y="1803474"/>
                        <a:ext cx="4967287" cy="83343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0331" y="2996952"/>
            <a:ext cx="462371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上式代表沿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z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轴传播的、空间角频率为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周期性复色光波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可以分解为若干个振幅不等且空间角频率分别为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,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2k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,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3k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,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dirty="0">
                <a:solidFill>
                  <a:schemeClr val="tx2"/>
                </a:solidFill>
                <a:latin typeface="+mn-ea"/>
                <a:ea typeface="+mn-ea"/>
              </a:rPr>
              <a:t>··· 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简谐单色波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。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</a:rPr>
              <a:t>各简谐分波的振幅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+mn-ea"/>
              </a:rPr>
              <a:t>0</a:t>
            </a:r>
            <a:r>
              <a:rPr kumimoji="1" lang="en-US" altLang="zh-CN" sz="2400" b="1" dirty="0">
                <a:solidFill>
                  <a:schemeClr val="tx2"/>
                </a:solidFill>
                <a:latin typeface="+mn-ea"/>
              </a:rPr>
              <a:t>,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400" b="1" dirty="0">
                <a:solidFill>
                  <a:schemeClr val="tx2"/>
                </a:solidFill>
                <a:latin typeface="+mn-ea"/>
              </a:rPr>
              <a:t>,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400" b="1" i="1" baseline="-2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</a:rPr>
              <a:t>可通过傅里叶变换得到。</a:t>
            </a:r>
            <a:endParaRPr kumimoji="1" lang="zh-CN" altLang="en-US" sz="24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751494"/>
              </p:ext>
            </p:extLst>
          </p:nvPr>
        </p:nvGraphicFramePr>
        <p:xfrm>
          <a:off x="5292080" y="3604096"/>
          <a:ext cx="3290888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57" name="公式" r:id="rId6" imgW="1587240" imgH="1244520" progId="Equation.3">
                  <p:embed/>
                </p:oleObj>
              </mc:Choice>
              <mc:Fallback>
                <p:oleObj name="公式" r:id="rId6" imgW="1587240" imgH="124452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3604096"/>
                        <a:ext cx="3290888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586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5888"/>
            <a:ext cx="8460432" cy="719137"/>
          </a:xfrm>
        </p:spPr>
        <p:txBody>
          <a:bodyPr/>
          <a:lstStyle/>
          <a:p>
            <a:r>
              <a:rPr lang="en-US" altLang="zh-CN" sz="3600" dirty="0">
                <a:latin typeface="黑体" pitchFamily="2" charset="-122"/>
                <a:ea typeface="黑体" pitchFamily="2" charset="-122"/>
              </a:rPr>
              <a:t>2.2 </a:t>
            </a:r>
            <a:r>
              <a:rPr lang="zh-CN" altLang="en-US" sz="3600" dirty="0">
                <a:latin typeface="黑体" pitchFamily="2" charset="-122"/>
                <a:ea typeface="黑体" pitchFamily="2" charset="-122"/>
              </a:rPr>
              <a:t>不同频单色波的叠加及复色波的分析</a:t>
            </a:r>
            <a:endParaRPr lang="en-US" altLang="zh-CN" sz="36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043608" y="2953062"/>
            <a:ext cx="7308304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2.2.1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不同频率的两个单色波的叠加</a:t>
            </a:r>
            <a:endParaRPr lang="en-US" altLang="zh-CN" b="1" dirty="0">
              <a:solidFill>
                <a:srgbClr val="FF0000"/>
              </a:solidFill>
              <a:latin typeface="+mn-ea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altLang="zh-CN" b="1" dirty="0">
                <a:latin typeface="+mn-ea"/>
                <a:cs typeface="Times New Roman" pitchFamily="18" charset="0"/>
              </a:rPr>
              <a:t>2.2.2 </a:t>
            </a:r>
            <a:r>
              <a:rPr lang="zh-CN" altLang="en-US" b="1" dirty="0">
                <a:latin typeface="+mn-ea"/>
                <a:cs typeface="Times New Roman" pitchFamily="18" charset="0"/>
              </a:rPr>
              <a:t>复色光波的傅里叶分析</a:t>
            </a:r>
            <a:endParaRPr lang="en-US" altLang="zh-CN" b="1" dirty="0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1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例：周期性矩形波的分析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468314" y="1517352"/>
                <a:ext cx="4994746" cy="30654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just" eaLnBrk="1" hangingPunct="1">
                  <a:lnSpc>
                    <a:spcPct val="115000"/>
                  </a:lnSpc>
                </a:pPr>
                <a:r>
                  <a:rPr kumimoji="1" lang="zh-CN" altLang="en-US" sz="2400" b="1" dirty="0">
                    <a:solidFill>
                      <a:schemeClr val="tx2"/>
                    </a:solidFill>
                    <a:latin typeface="+mn-ea"/>
                    <a:ea typeface="+mn-ea"/>
                  </a:rPr>
                  <a:t>例：如图一矩形波，空间周期为</a:t>
                </a:r>
                <a14:m>
                  <m:oMath xmlns:m="http://schemas.openxmlformats.org/officeDocument/2006/math">
                    <m:r>
                      <a:rPr kumimoji="1" lang="zh-CN" altLang="el-GR" sz="2400" b="1" i="1" dirty="0" smtClean="0">
                        <a:solidFill>
                          <a:schemeClr val="tx2"/>
                        </a:solidFill>
                        <a:latin typeface="Cambria Math"/>
                        <a:ea typeface="+mn-ea"/>
                      </a:rPr>
                      <m:t>𝝀</m:t>
                    </m:r>
                  </m:oMath>
                </a14:m>
                <a:r>
                  <a:rPr kumimoji="1" lang="zh-CN" altLang="en-US" sz="2400" b="1" dirty="0">
                    <a:solidFill>
                      <a:schemeClr val="tx2"/>
                    </a:solidFill>
                    <a:latin typeface="+mn-ea"/>
                    <a:ea typeface="+mn-ea"/>
                  </a:rPr>
                  <a:t>，</a:t>
                </a:r>
              </a:p>
              <a:p>
                <a:pPr algn="just" eaLnBrk="1" hangingPunct="1">
                  <a:lnSpc>
                    <a:spcPct val="115000"/>
                  </a:lnSpc>
                </a:pPr>
                <a:r>
                  <a:rPr kumimoji="1" lang="zh-CN" altLang="en-US" sz="2400" b="1" dirty="0">
                    <a:solidFill>
                      <a:schemeClr val="tx2"/>
                    </a:solidFill>
                    <a:latin typeface="+mn-ea"/>
                    <a:ea typeface="+mn-ea"/>
                  </a:rPr>
                  <a:t>一个周期内的波函数为</a:t>
                </a:r>
              </a:p>
              <a:p>
                <a:pPr algn="just" eaLnBrk="1" hangingPunct="1">
                  <a:lnSpc>
                    <a:spcPct val="115000"/>
                  </a:lnSpc>
                </a:pPr>
                <a:endParaRPr kumimoji="1" lang="zh-CN" altLang="en-US" sz="2400" b="1" dirty="0">
                  <a:solidFill>
                    <a:schemeClr val="tx2"/>
                  </a:solidFill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ct val="115000"/>
                  </a:lnSpc>
                </a:pPr>
                <a:endParaRPr kumimoji="1" lang="zh-CN" altLang="en-US" sz="2400" b="1" dirty="0">
                  <a:solidFill>
                    <a:schemeClr val="tx2"/>
                  </a:solidFill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ct val="115000"/>
                  </a:lnSpc>
                </a:pPr>
                <a:endParaRPr kumimoji="1" lang="zh-CN" altLang="en-US" sz="2400" b="1" dirty="0">
                  <a:solidFill>
                    <a:schemeClr val="tx2"/>
                  </a:solidFill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ct val="115000"/>
                  </a:lnSpc>
                </a:pPr>
                <a:r>
                  <a:rPr kumimoji="1" lang="zh-CN" altLang="en-US" sz="2400" b="1" dirty="0">
                    <a:solidFill>
                      <a:schemeClr val="tx2"/>
                    </a:solidFill>
                    <a:latin typeface="+mn-ea"/>
                    <a:ea typeface="+mn-ea"/>
                  </a:rPr>
                  <a:t>对其进行傅里叶分析</a:t>
                </a:r>
                <a:endParaRPr kumimoji="1" lang="zh-CN" altLang="el-GR" sz="2400" b="1" dirty="0">
                  <a:solidFill>
                    <a:schemeClr val="tx2"/>
                  </a:solidFill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ct val="115000"/>
                  </a:lnSpc>
                </a:pPr>
                <a:endParaRPr kumimoji="1" lang="en-US" altLang="zh-CN" sz="2400" b="1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4" y="1517352"/>
                <a:ext cx="4994746" cy="3065455"/>
              </a:xfrm>
              <a:prstGeom prst="rect">
                <a:avLst/>
              </a:prstGeom>
              <a:blipFill rotWithShape="1">
                <a:blip r:embed="rId4"/>
                <a:stretch>
                  <a:fillRect l="-1954" t="-1590" r="-13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837648"/>
              </p:ext>
            </p:extLst>
          </p:nvPr>
        </p:nvGraphicFramePr>
        <p:xfrm>
          <a:off x="611188" y="4221088"/>
          <a:ext cx="7620000" cy="171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87" name="Equation" r:id="rId5" imgW="4292600" imgH="990600" progId="Equation.3">
                  <p:embed/>
                </p:oleObj>
              </mc:Choice>
              <mc:Fallback>
                <p:oleObj name="Equation" r:id="rId5" imgW="42926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221088"/>
                        <a:ext cx="7620000" cy="171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68314" y="5903697"/>
            <a:ext cx="3548063" cy="477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该波的傅里叶级数为：</a:t>
            </a:r>
          </a:p>
        </p:txBody>
      </p:sp>
      <p:graphicFrame>
        <p:nvGraphicFramePr>
          <p:cNvPr id="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832572"/>
              </p:ext>
            </p:extLst>
          </p:nvPr>
        </p:nvGraphicFramePr>
        <p:xfrm>
          <a:off x="3563938" y="5805264"/>
          <a:ext cx="47513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88" name="公式" r:id="rId7" imgW="2705100" imgH="431800" progId="Equation.3">
                  <p:embed/>
                </p:oleObj>
              </mc:Choice>
              <mc:Fallback>
                <p:oleObj name="公式" r:id="rId7" imgW="2705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5805264"/>
                        <a:ext cx="4751387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59" y="1517352"/>
            <a:ext cx="3369253" cy="133498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87400" y="2276872"/>
            <a:ext cx="3136528" cy="1377950"/>
            <a:chOff x="611560" y="2319338"/>
            <a:chExt cx="3136528" cy="1377950"/>
          </a:xfrm>
        </p:grpSpPr>
        <p:graphicFrame>
          <p:nvGraphicFramePr>
            <p:cNvPr id="12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7973182"/>
                </p:ext>
              </p:extLst>
            </p:nvPr>
          </p:nvGraphicFramePr>
          <p:xfrm>
            <a:off x="930275" y="2319338"/>
            <a:ext cx="2817813" cy="1377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89" name="公式" r:id="rId10" imgW="1638000" imgH="799920" progId="Equation.3">
                    <p:embed/>
                  </p:oleObj>
                </mc:Choice>
                <mc:Fallback>
                  <p:oleObj name="公式" r:id="rId10" imgW="1638000" imgH="799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275" y="2319338"/>
                          <a:ext cx="2817813" cy="1377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左大括号 15"/>
            <p:cNvSpPr/>
            <p:nvPr/>
          </p:nvSpPr>
          <p:spPr>
            <a:xfrm>
              <a:off x="611560" y="2636912"/>
              <a:ext cx="288032" cy="792088"/>
            </a:xfrm>
            <a:prstGeom prst="lef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46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例：周期性矩形波的分析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21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24934"/>
            <a:ext cx="4735521" cy="510040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43" y="5190356"/>
            <a:ext cx="3369253" cy="13349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2120" y="2042250"/>
            <a:ext cx="3107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</a:rPr>
              <a:t>随着所截取谐波数目的增加，合成波的图形越接近矩形波。</a:t>
            </a:r>
          </a:p>
        </p:txBody>
      </p:sp>
    </p:spTree>
    <p:extLst>
      <p:ext uri="{BB962C8B-B14F-4D97-AF65-F5344CB8AC3E}">
        <p14:creationId xmlns:p14="http://schemas.microsoft.com/office/powerpoint/2010/main" val="3727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周期性复色光波的空间频谱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22</a:t>
            </a:fld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772815"/>
            <a:ext cx="4775784" cy="32223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9512" y="2426112"/>
            <a:ext cx="360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以横坐标表示空间角频率，纵坐标表示振幅。对于振幅不为零的频率，引出垂线，长度为该频率对应的振幅值。</a:t>
            </a:r>
          </a:p>
        </p:txBody>
      </p:sp>
      <p:sp>
        <p:nvSpPr>
          <p:cNvPr id="8" name="矩形 7"/>
          <p:cNvSpPr/>
          <p:nvPr/>
        </p:nvSpPr>
        <p:spPr>
          <a:xfrm>
            <a:off x="179512" y="5406315"/>
            <a:ext cx="8664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根据傅里叶分析理论，任何一个周期性复杂波的频谱图都是一些离散的线谱。所以</a:t>
            </a:r>
            <a:r>
              <a:rPr lang="zh-CN" altLang="en-US" sz="2400" b="1" dirty="0">
                <a:solidFill>
                  <a:srgbClr val="FF0000"/>
                </a:solidFill>
              </a:rPr>
              <a:t>周期性复色光波的频谱是离散频谱</a:t>
            </a:r>
            <a:r>
              <a:rPr lang="zh-CN" altLang="en-US" sz="2400" b="1" dirty="0">
                <a:solidFill>
                  <a:schemeClr val="tx2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250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复数形式的傅里叶级数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23</a:t>
            </a:fld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184898"/>
              </p:ext>
            </p:extLst>
          </p:nvPr>
        </p:nvGraphicFramePr>
        <p:xfrm>
          <a:off x="2769665" y="2564904"/>
          <a:ext cx="3604671" cy="87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2" name="公式" r:id="rId4" imgW="1511280" imgH="368280" progId="Equation.3">
                  <p:embed/>
                </p:oleObj>
              </mc:Choice>
              <mc:Fallback>
                <p:oleObj name="公式" r:id="rId4" imgW="1511280" imgH="3682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9665" y="2564904"/>
                        <a:ext cx="3604671" cy="877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908648"/>
              </p:ext>
            </p:extLst>
          </p:nvPr>
        </p:nvGraphicFramePr>
        <p:xfrm>
          <a:off x="2225675" y="4335463"/>
          <a:ext cx="46926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3" name="公式" r:id="rId6" imgW="1968480" imgH="393480" progId="Equation.3">
                  <p:embed/>
                </p:oleObj>
              </mc:Choice>
              <mc:Fallback>
                <p:oleObj name="公式" r:id="rId6" imgW="1968480" imgH="39348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675" y="4335463"/>
                        <a:ext cx="46926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196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非周期性光波的分析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24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45875"/>
            <a:ext cx="7632848" cy="23818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9512" y="3966155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非周期性、有限长度的波包或者波列，以傅里叶积分代替傅里叶级数进行分析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794156"/>
              </p:ext>
            </p:extLst>
          </p:nvPr>
        </p:nvGraphicFramePr>
        <p:xfrm>
          <a:off x="1691680" y="4868640"/>
          <a:ext cx="4157067" cy="84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9" name="公式" r:id="rId5" imgW="1930320" imgH="393480" progId="Equation.3">
                  <p:embed/>
                </p:oleObj>
              </mc:Choice>
              <mc:Fallback>
                <p:oleObj name="公式" r:id="rId5" imgW="1930320" imgH="39348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868640"/>
                        <a:ext cx="4157067" cy="845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9512" y="59916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空间频谱：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940152" y="4437112"/>
                <a:ext cx="302433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b="1" dirty="0">
                    <a:solidFill>
                      <a:srgbClr val="2E03CD"/>
                    </a:solidFill>
                  </a:rPr>
                  <a:t>若非周期函数</a:t>
                </a:r>
                <a:r>
                  <a:rPr lang="en-US" altLang="zh-CN" sz="2400" b="1" i="1" dirty="0">
                    <a:solidFill>
                      <a:srgbClr val="2E03CD"/>
                    </a:solidFill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en-US" altLang="zh-CN" sz="2400" b="1" dirty="0">
                    <a:solidFill>
                      <a:srgbClr val="2E03CD"/>
                    </a:solidFill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zh-CN" sz="2400" b="1" i="1" dirty="0">
                    <a:solidFill>
                      <a:srgbClr val="2E03CD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en-US" altLang="zh-CN" sz="2400" b="1" dirty="0">
                    <a:solidFill>
                      <a:srgbClr val="2E03CD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2E03CD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rgbClr val="2E03CD"/>
                    </a:solidFill>
                  </a:rPr>
                  <a:t>表示一个波包，则这个波包可以分解为无限多个频率连续的、振幅随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2E03CD"/>
                        </a:solidFill>
                        <a:latin typeface="Cambria Math"/>
                      </a:rPr>
                      <m:t>𝑨</m:t>
                    </m:r>
                    <m:r>
                      <a:rPr lang="en-US" altLang="zh-CN" sz="2400" b="1" i="1" smtClean="0">
                        <a:solidFill>
                          <a:srgbClr val="2E03CD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2E03CD"/>
                        </a:solidFill>
                        <a:latin typeface="Cambria Math"/>
                      </a:rPr>
                      <m:t>𝒌</m:t>
                    </m:r>
                    <m:r>
                      <a:rPr lang="en-US" altLang="zh-CN" sz="2400" b="1" i="1" smtClean="0">
                        <a:solidFill>
                          <a:srgbClr val="2E03CD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2E03CD"/>
                    </a:solidFill>
                  </a:rPr>
                  <a:t>变化的简谐单色波。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437112"/>
                <a:ext cx="3024336" cy="2308324"/>
              </a:xfrm>
              <a:prstGeom prst="rect">
                <a:avLst/>
              </a:prstGeom>
              <a:blipFill rotWithShape="1">
                <a:blip r:embed="rId7"/>
                <a:stretch>
                  <a:fillRect l="-3018" t="-2902" r="-3018" b="-4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343054"/>
              </p:ext>
            </p:extLst>
          </p:nvPr>
        </p:nvGraphicFramePr>
        <p:xfrm>
          <a:off x="1835696" y="5935375"/>
          <a:ext cx="3888432" cy="589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0" name="Equation" r:id="rId8" imgW="1841400" imgH="279360" progId="Equation.DSMT4">
                  <p:embed/>
                </p:oleObj>
              </mc:Choice>
              <mc:Fallback>
                <p:oleObj name="Equation" r:id="rId8" imgW="1841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5696" y="5935375"/>
                        <a:ext cx="3888432" cy="589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513" y="1412776"/>
            <a:ext cx="86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03CD"/>
                </a:solidFill>
              </a:rPr>
              <a:t>波列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3039343"/>
            <a:ext cx="86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03CD"/>
                </a:solidFill>
              </a:rPr>
              <a:t>频谱</a:t>
            </a:r>
          </a:p>
        </p:txBody>
      </p:sp>
    </p:spTree>
    <p:extLst>
      <p:ext uri="{BB962C8B-B14F-4D97-AF65-F5344CB8AC3E}">
        <p14:creationId xmlns:p14="http://schemas.microsoft.com/office/powerpoint/2010/main" val="33024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7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例：有限长度波列的空间频谱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9513" y="1268413"/>
            <a:ext cx="8784976" cy="47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一个长度为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的波列，选取中点为坐标原点，其波函数为：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638770"/>
              </p:ext>
            </p:extLst>
          </p:nvPr>
        </p:nvGraphicFramePr>
        <p:xfrm>
          <a:off x="323528" y="4675411"/>
          <a:ext cx="2663825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0" name="公式" r:id="rId4" imgW="1371600" imgH="508000" progId="Equation.3">
                  <p:embed/>
                </p:oleObj>
              </mc:Choice>
              <mc:Fallback>
                <p:oleObj name="公式" r:id="rId4" imgW="1371600" imgH="508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4675411"/>
                        <a:ext cx="2663825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23528" y="1811338"/>
            <a:ext cx="5616624" cy="1131887"/>
            <a:chOff x="160289" y="1811338"/>
            <a:chExt cx="5616624" cy="1131887"/>
          </a:xfrm>
        </p:grpSpPr>
        <p:graphicFrame>
          <p:nvGraphicFramePr>
            <p:cNvPr id="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0608380"/>
                </p:ext>
              </p:extLst>
            </p:nvPr>
          </p:nvGraphicFramePr>
          <p:xfrm>
            <a:off x="369888" y="1811338"/>
            <a:ext cx="5407025" cy="1131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51" name="Equation" r:id="rId6" imgW="2425680" imgH="507960" progId="Equation.DSMT4">
                    <p:embed/>
                  </p:oleObj>
                </mc:Choice>
                <mc:Fallback>
                  <p:oleObj name="Equation" r:id="rId6" imgW="2425680" imgH="507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888" y="1811338"/>
                          <a:ext cx="5407025" cy="1131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左大括号 9"/>
            <p:cNvSpPr/>
            <p:nvPr/>
          </p:nvSpPr>
          <p:spPr>
            <a:xfrm>
              <a:off x="160289" y="1939107"/>
              <a:ext cx="288032" cy="792088"/>
            </a:xfrm>
            <a:prstGeom prst="leftBrac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179513" y="4221088"/>
            <a:ext cx="4206601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</a:rPr>
              <a:t>强度函数（略去常数因子）：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30308"/>
            <a:ext cx="2860155" cy="23184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65086" y="5727564"/>
            <a:ext cx="4221027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</a:rPr>
              <a:t>有效光强范围为中心频率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+mn-ea"/>
              </a:rPr>
              <a:t>0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</a:rPr>
              <a:t>两边第一零值之间频率的一半：</a:t>
            </a:r>
          </a:p>
        </p:txBody>
      </p:sp>
      <p:sp>
        <p:nvSpPr>
          <p:cNvPr id="14" name="矩形 13"/>
          <p:cNvSpPr/>
          <p:nvPr/>
        </p:nvSpPr>
        <p:spPr>
          <a:xfrm>
            <a:off x="179513" y="2951369"/>
            <a:ext cx="5134739" cy="477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</a:rPr>
              <a:t>对其做傅里叶分析，得出其频谱为：</a:t>
            </a:r>
            <a:endParaRPr kumimoji="1" lang="zh-CN" altLang="el-GR" sz="2400" b="1" dirty="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682270"/>
              </p:ext>
            </p:extLst>
          </p:nvPr>
        </p:nvGraphicFramePr>
        <p:xfrm>
          <a:off x="4355976" y="5852814"/>
          <a:ext cx="935037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2" name="公式" r:id="rId9" imgW="495085" imgH="393529" progId="Equation.3">
                  <p:embed/>
                </p:oleObj>
              </mc:Choice>
              <mc:Fallback>
                <p:oleObj name="公式" r:id="rId9" imgW="495085" imgH="39352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5852814"/>
                        <a:ext cx="935037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6079338" y="5157192"/>
            <a:ext cx="2741134" cy="51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对应的波长范围：</a:t>
            </a:r>
          </a:p>
        </p:txBody>
      </p:sp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443418"/>
              </p:ext>
            </p:extLst>
          </p:nvPr>
        </p:nvGraphicFramePr>
        <p:xfrm>
          <a:off x="6660232" y="5732035"/>
          <a:ext cx="1151955" cy="82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3" name="公式" r:id="rId11" imgW="583947" imgH="418918" progId="Equation.3">
                  <p:embed/>
                </p:oleObj>
              </mc:Choice>
              <mc:Fallback>
                <p:oleObj name="公式" r:id="rId11" imgW="583947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5732035"/>
                        <a:ext cx="1151955" cy="826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651281"/>
              </p:ext>
            </p:extLst>
          </p:nvPr>
        </p:nvGraphicFramePr>
        <p:xfrm>
          <a:off x="301600" y="3399334"/>
          <a:ext cx="6070600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4" name="公式" r:id="rId13" imgW="3022560" imgH="444240" progId="Equation.3">
                  <p:embed/>
                </p:oleObj>
              </mc:Choice>
              <mc:Fallback>
                <p:oleObj name="公式" r:id="rId13" imgW="302256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00" y="3399334"/>
                        <a:ext cx="6070600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85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4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例：有限长度波列的空间频谱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26</a:t>
            </a:fld>
            <a:endParaRPr lang="en-US" altLang="zh-CN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179109"/>
              </p:ext>
            </p:extLst>
          </p:nvPr>
        </p:nvGraphicFramePr>
        <p:xfrm>
          <a:off x="1403648" y="1340768"/>
          <a:ext cx="1223070" cy="97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8" name="公式" r:id="rId4" imgW="495085" imgH="393529" progId="Equation.3">
                  <p:embed/>
                </p:oleObj>
              </mc:Choice>
              <mc:Fallback>
                <p:oleObj name="公式" r:id="rId4" imgW="49508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1340768"/>
                        <a:ext cx="1223070" cy="9738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902300"/>
              </p:ext>
            </p:extLst>
          </p:nvPr>
        </p:nvGraphicFramePr>
        <p:xfrm>
          <a:off x="3131840" y="1295152"/>
          <a:ext cx="1369981" cy="98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9" name="公式" r:id="rId6" imgW="583947" imgH="418918" progId="Equation.3">
                  <p:embed/>
                </p:oleObj>
              </mc:Choice>
              <mc:Fallback>
                <p:oleObj name="公式" r:id="rId6" imgW="583947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1295152"/>
                        <a:ext cx="1369981" cy="981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196752"/>
            <a:ext cx="3384376" cy="27434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79512" y="3933056"/>
                <a:ext cx="8784975" cy="2936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由</a:t>
                </a:r>
                <a14:m>
                  <m:oMath xmlns:m="http://schemas.openxmlformats.org/officeDocument/2006/math">
                    <m:r>
                      <a:rPr lang="el-GR" altLang="zh-CN" sz="2200" b="1" i="0">
                        <a:solidFill>
                          <a:schemeClr val="tx2"/>
                        </a:solidFill>
                      </a:rPr>
                      <m:t>𝚫</m:t>
                    </m:r>
                    <m:r>
                      <a:rPr lang="zh-CN" altLang="el-GR" sz="2200" b="1" i="1">
                        <a:solidFill>
                          <a:schemeClr val="tx2"/>
                        </a:solidFill>
                      </a:rPr>
                      <m:t>𝝀</m:t>
                    </m:r>
                  </m:oMath>
                </a14:m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与波列长度的关系可知，由于实际光源中的原子发出的都是一段段有限长度的波列，故光波不可能是真正单色的，都有一定的波长范围。</a:t>
                </a:r>
                <a:endParaRPr lang="en-US" altLang="zh-CN" sz="2200" b="1" dirty="0">
                  <a:solidFill>
                    <a:schemeClr val="tx2"/>
                  </a:solidFill>
                  <a:latin typeface="+mn-ea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光波单色性的优劣用光波的谱线宽度</a:t>
                </a:r>
                <a14:m>
                  <m:oMath xmlns:m="http://schemas.openxmlformats.org/officeDocument/2006/math">
                    <m:r>
                      <a:rPr lang="el-GR" altLang="zh-CN" sz="2200" b="1" i="0">
                        <a:solidFill>
                          <a:schemeClr val="tx2"/>
                        </a:solidFill>
                        <a:latin typeface="Cambria Math"/>
                      </a:rPr>
                      <m:t>𝚫</m:t>
                    </m:r>
                    <m:r>
                      <a:rPr lang="zh-CN" altLang="el-GR" sz="2200" b="1" i="1">
                        <a:solidFill>
                          <a:schemeClr val="tx2"/>
                        </a:solidFill>
                        <a:latin typeface="Cambria Math"/>
                      </a:rPr>
                      <m:t>𝝀</m:t>
                    </m:r>
                  </m:oMath>
                </a14:m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来表示，</a:t>
                </a:r>
                <a14:m>
                  <m:oMath xmlns:m="http://schemas.openxmlformats.org/officeDocument/2006/math">
                    <m:r>
                      <a:rPr lang="el-GR" altLang="zh-CN" sz="2200" b="1">
                        <a:solidFill>
                          <a:schemeClr val="tx2"/>
                        </a:solidFill>
                        <a:latin typeface="Cambria Math"/>
                      </a:rPr>
                      <m:t>𝚫</m:t>
                    </m:r>
                    <m:r>
                      <a:rPr lang="zh-CN" altLang="el-GR" sz="2200" b="1" i="1">
                        <a:solidFill>
                          <a:schemeClr val="tx2"/>
                        </a:solidFill>
                        <a:latin typeface="Cambria Math"/>
                      </a:rPr>
                      <m:t>𝝀</m:t>
                    </m:r>
                  </m:oMath>
                </a14:m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越小，单色性越好。</a:t>
                </a:r>
                <a:endParaRPr lang="en-US" altLang="zh-CN" sz="2200" b="1" dirty="0">
                  <a:solidFill>
                    <a:schemeClr val="tx2"/>
                  </a:solidFill>
                  <a:latin typeface="+mn-ea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除此之外，单色性还可以用波列的持续时间</a:t>
                </a:r>
                <a14:m>
                  <m:oMath xmlns:m="http://schemas.openxmlformats.org/officeDocument/2006/math">
                    <m:r>
                      <a:rPr lang="el-GR" altLang="zh-CN" sz="2200" b="1" i="0">
                        <a:solidFill>
                          <a:schemeClr val="tx2"/>
                        </a:solidFill>
                        <a:latin typeface="Cambria Math"/>
                      </a:rPr>
                      <m:t>𝚫</m:t>
                    </m:r>
                    <m:r>
                      <a:rPr lang="en-US" altLang="zh-CN" sz="2200" b="1" i="1" smtClean="0">
                        <a:solidFill>
                          <a:schemeClr val="tx2"/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来表示，</a:t>
                </a:r>
                <a14:m>
                  <m:oMath xmlns:m="http://schemas.openxmlformats.org/officeDocument/2006/math">
                    <m:r>
                      <a:rPr lang="el-GR" altLang="zh-CN" sz="2200" b="1" i="0">
                        <a:solidFill>
                          <a:schemeClr val="tx2"/>
                        </a:solidFill>
                        <a:latin typeface="Cambria Math"/>
                      </a:rPr>
                      <m:t>𝚫</m:t>
                    </m:r>
                    <m:r>
                      <a:rPr lang="en-US" altLang="zh-CN" sz="2200" b="1" i="1" smtClean="0">
                        <a:solidFill>
                          <a:schemeClr val="tx2"/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越大，单色性越好。</a:t>
                </a: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933056"/>
                <a:ext cx="8784975" cy="2936188"/>
              </a:xfrm>
              <a:prstGeom prst="rect">
                <a:avLst/>
              </a:prstGeom>
              <a:blipFill>
                <a:blip r:embed="rId9"/>
                <a:stretch>
                  <a:fillRect l="-763" t="-1037" r="-832" b="-1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79512" y="2322487"/>
                <a:ext cx="5256584" cy="1717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上式表明：波列长度</a:t>
                </a:r>
                <a:r>
                  <a:rPr lang="en-US" altLang="zh-CN" sz="22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200" b="1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和波列包含的单色分量的波长范围成反比；当波列长度为无穷大时，</a:t>
                </a:r>
                <a14:m>
                  <m:oMath xmlns:m="http://schemas.openxmlformats.org/officeDocument/2006/math">
                    <m:r>
                      <a:rPr lang="el-GR" altLang="zh-CN" sz="2200" b="1">
                        <a:solidFill>
                          <a:schemeClr val="tx2"/>
                        </a:solidFill>
                        <a:latin typeface="Cambria Math"/>
                      </a:rPr>
                      <m:t>𝚫</m:t>
                    </m:r>
                    <m:r>
                      <a:rPr lang="zh-CN" altLang="el-GR" sz="2200" b="1" i="1">
                        <a:solidFill>
                          <a:schemeClr val="tx2"/>
                        </a:solidFill>
                        <a:latin typeface="Cambria Math"/>
                      </a:rPr>
                      <m:t>𝝀</m:t>
                    </m:r>
                  </m:oMath>
                </a14:m>
                <a:r>
                  <a:rPr lang="zh-CN" altLang="en-US" sz="2200" b="1" dirty="0">
                    <a:solidFill>
                      <a:schemeClr val="tx2"/>
                    </a:solidFill>
                    <a:latin typeface="+mn-ea"/>
                  </a:rPr>
                  <a:t>将为零，这就是单色波。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322487"/>
                <a:ext cx="5256584" cy="1717393"/>
              </a:xfrm>
              <a:prstGeom prst="rect">
                <a:avLst/>
              </a:prstGeom>
              <a:blipFill rotWithShape="1">
                <a:blip r:embed="rId10"/>
                <a:stretch>
                  <a:fillRect l="-1159" t="-1418" r="-1506" b="-2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5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2" charset="-122"/>
                <a:ea typeface="黑体" pitchFamily="2" charset="-122"/>
              </a:rPr>
              <a:t>典型光源的波列长度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2711436" y="2276872"/>
            <a:ext cx="3721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</a:rPr>
              <a:t>钠光灯：</a:t>
            </a:r>
            <a:r>
              <a:rPr lang="en-US" altLang="zh-CN" sz="2800" b="1" dirty="0">
                <a:solidFill>
                  <a:schemeClr val="tx2"/>
                </a:solidFill>
              </a:rPr>
              <a:t>0.058cm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</a:rPr>
              <a:t>低压镉灯：</a:t>
            </a:r>
            <a:r>
              <a:rPr lang="en-US" altLang="zh-CN" sz="2800" b="1" dirty="0">
                <a:solidFill>
                  <a:schemeClr val="tx2"/>
                </a:solidFill>
              </a:rPr>
              <a:t>40cm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</a:rPr>
              <a:t>低压氪灯：</a:t>
            </a:r>
            <a:r>
              <a:rPr lang="en-US" altLang="zh-CN" sz="2800" b="1" dirty="0">
                <a:solidFill>
                  <a:schemeClr val="tx2"/>
                </a:solidFill>
              </a:rPr>
              <a:t>70cm</a:t>
            </a:r>
          </a:p>
          <a:p>
            <a:pPr algn="just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He-Ne</a:t>
            </a:r>
            <a:r>
              <a:rPr lang="zh-CN" altLang="en-US" sz="2800" b="1" dirty="0">
                <a:solidFill>
                  <a:schemeClr val="tx2"/>
                </a:solidFill>
              </a:rPr>
              <a:t>激光：</a:t>
            </a:r>
            <a:r>
              <a:rPr lang="en-US" altLang="zh-CN" sz="2800" b="1" dirty="0">
                <a:solidFill>
                  <a:schemeClr val="tx2"/>
                </a:solidFill>
              </a:rPr>
              <a:t>10</a:t>
            </a:r>
            <a:r>
              <a:rPr lang="en-US" altLang="zh-CN" sz="2800" b="1" baseline="30000" dirty="0">
                <a:solidFill>
                  <a:schemeClr val="tx2"/>
                </a:solidFill>
              </a:rPr>
              <a:t>5</a:t>
            </a:r>
            <a:r>
              <a:rPr lang="en-US" altLang="zh-CN" sz="2800" b="1" dirty="0">
                <a:solidFill>
                  <a:schemeClr val="tx2"/>
                </a:solidFill>
              </a:rPr>
              <a:t>cm</a:t>
            </a:r>
            <a:endParaRPr lang="zh-CN" altLang="en-US" sz="2800" b="1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5445224"/>
            <a:ext cx="7199632" cy="523220"/>
          </a:xfrm>
          <a:prstGeom prst="rect">
            <a:avLst/>
          </a:prstGeom>
          <a:noFill/>
          <a:ln w="25400">
            <a:solidFill>
              <a:srgbClr val="2E03CD"/>
            </a:solidFill>
          </a:ln>
        </p:spPr>
        <p:txBody>
          <a:bodyPr wrap="none" lIns="288000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相对于其他光源，激光具有更好的单色性。</a:t>
            </a:r>
          </a:p>
        </p:txBody>
      </p:sp>
    </p:spTree>
    <p:extLst>
      <p:ext uri="{BB962C8B-B14F-4D97-AF65-F5344CB8AC3E}">
        <p14:creationId xmlns:p14="http://schemas.microsoft.com/office/powerpoint/2010/main" val="24180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致谢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83316E-2188-4ED7-98C9-89D3A2F4ECBC}" type="slidenum">
              <a:rPr lang="zh-CN" altLang="en-US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431800" y="2492896"/>
            <a:ext cx="832643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在本课件的准备过程中，参考了华中科技大学竺子民老师编著的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物理光学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教材、浙江大学梁铨廷老师编写的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物理光学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教材、天津大学郁道银老师的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工程光学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课件、电子科技大学叶玉堂老师的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物理光学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课件、中国科技大学崔洪滨老师的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课件、华中科技大学杨振宇老师的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《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物理光学</a:t>
            </a:r>
            <a:r>
              <a:rPr lang="en-US" altLang="zh-CN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》</a:t>
            </a: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课件，在此对各位老师表示衷心感谢！</a:t>
            </a:r>
            <a:endParaRPr lang="en-US" altLang="zh-CN" sz="2200" b="1" dirty="0">
              <a:solidFill>
                <a:schemeClr val="tx2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CN" sz="2200" b="1" dirty="0">
              <a:solidFill>
                <a:schemeClr val="tx2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zh-CN" altLang="en-US" sz="22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参考的其他网络资源，来源无法尽述，特此说明。</a:t>
            </a:r>
            <a:endParaRPr lang="en-US" altLang="zh-CN" sz="2200" b="1" dirty="0">
              <a:solidFill>
                <a:schemeClr val="tx2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9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5"/>
          <p:cNvSpPr>
            <a:spLocks noChangeArrowheads="1" noChangeShapeType="1" noTextEdit="1"/>
          </p:cNvSpPr>
          <p:nvPr/>
        </p:nvSpPr>
        <p:spPr bwMode="gray">
          <a:xfrm>
            <a:off x="1676400" y="3069456"/>
            <a:ext cx="5759450" cy="863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 !</a:t>
            </a:r>
            <a:endParaRPr lang="zh-CN" altLang="en-US" sz="36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63500" dir="2212194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前提条件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83768" y="2564904"/>
            <a:ext cx="4176464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chemeClr val="tx2"/>
                </a:solidFill>
                <a:latin typeface="+mn-ea"/>
              </a:rPr>
              <a:t>参与叠加的两个单色波：</a:t>
            </a:r>
            <a:endParaRPr kumimoji="1" lang="en-US" altLang="zh-CN" sz="2800" b="1" dirty="0">
              <a:solidFill>
                <a:schemeClr val="tx2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chemeClr val="tx2"/>
                </a:solidFill>
                <a:latin typeface="+mn-ea"/>
              </a:rPr>
              <a:t>传播方向相同</a:t>
            </a:r>
            <a:endParaRPr kumimoji="1" lang="en-US" altLang="zh-CN" sz="2800" b="1" dirty="0">
              <a:solidFill>
                <a:schemeClr val="tx2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chemeClr val="tx2"/>
                </a:solidFill>
                <a:latin typeface="+mn-ea"/>
              </a:rPr>
              <a:t>振动方向相同</a:t>
            </a:r>
            <a:endParaRPr kumimoji="1" lang="en-US" altLang="zh-CN" sz="2800" b="1" dirty="0">
              <a:solidFill>
                <a:schemeClr val="tx2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chemeClr val="tx2"/>
                </a:solidFill>
                <a:latin typeface="+mn-ea"/>
              </a:rPr>
              <a:t>振幅相等</a:t>
            </a:r>
            <a:endParaRPr kumimoji="1" lang="en-US" altLang="zh-CN" sz="2800" b="1" dirty="0">
              <a:solidFill>
                <a:schemeClr val="tx2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频率相差很小</a:t>
            </a:r>
          </a:p>
        </p:txBody>
      </p:sp>
    </p:spTree>
    <p:extLst>
      <p:ext uri="{BB962C8B-B14F-4D97-AF65-F5344CB8AC3E}">
        <p14:creationId xmlns:p14="http://schemas.microsoft.com/office/powerpoint/2010/main" val="279297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光波的叠加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4</a:t>
            </a:fld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572727"/>
              </p:ext>
            </p:extLst>
          </p:nvPr>
        </p:nvGraphicFramePr>
        <p:xfrm>
          <a:off x="2957513" y="1281113"/>
          <a:ext cx="326072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68" name="公式" r:id="rId4" imgW="1358640" imgH="482400" progId="Equation.3">
                  <p:embed/>
                </p:oleObj>
              </mc:Choice>
              <mc:Fallback>
                <p:oleObj name="公式" r:id="rId4" imgW="13586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1281113"/>
                        <a:ext cx="3260725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915035"/>
              </p:ext>
            </p:extLst>
          </p:nvPr>
        </p:nvGraphicFramePr>
        <p:xfrm>
          <a:off x="1042988" y="2406650"/>
          <a:ext cx="78486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69" name="公式" r:id="rId6" imgW="4025900" imgH="635000" progId="Equation.3">
                  <p:embed/>
                </p:oleObj>
              </mc:Choice>
              <mc:Fallback>
                <p:oleObj name="公式" r:id="rId6" imgW="40259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406650"/>
                        <a:ext cx="7848600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825385"/>
              </p:ext>
            </p:extLst>
          </p:nvPr>
        </p:nvGraphicFramePr>
        <p:xfrm>
          <a:off x="2987824" y="4489425"/>
          <a:ext cx="396081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0" name="公式" r:id="rId8" imgW="2108200" imgH="393700" progId="Equation.3">
                  <p:embed/>
                </p:oleObj>
              </mc:Choice>
              <mc:Fallback>
                <p:oleObj name="公式" r:id="rId8" imgW="2108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489425"/>
                        <a:ext cx="396081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591607"/>
              </p:ext>
            </p:extLst>
          </p:nvPr>
        </p:nvGraphicFramePr>
        <p:xfrm>
          <a:off x="2987824" y="5222205"/>
          <a:ext cx="41036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1" name="公式" r:id="rId10" imgW="2222500" imgH="393700" progId="Equation.3">
                  <p:embed/>
                </p:oleObj>
              </mc:Choice>
              <mc:Fallback>
                <p:oleObj name="公式" r:id="rId10" imgW="2222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5222205"/>
                        <a:ext cx="4103687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7504" y="155245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两列光波的波函数：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7504" y="3669723"/>
                <a:ext cx="8928992" cy="83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>
                    <a:solidFill>
                      <a:schemeClr val="tx2"/>
                    </a:solidFill>
                  </a:rPr>
                  <a:t>引入参数：平均角频率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𝝎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</a:rPr>
                  <a:t>和平均波数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𝒌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</a:rPr>
                  <a:t>，调制角频率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𝝎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</a:rPr>
                  <a:t>和调制波数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669723"/>
                <a:ext cx="8928992" cy="839397"/>
              </a:xfrm>
              <a:prstGeom prst="rect">
                <a:avLst/>
              </a:prstGeom>
              <a:blipFill rotWithShape="1">
                <a:blip r:embed="rId12"/>
                <a:stretch>
                  <a:fillRect l="-1093" t="-7246" r="-1093" b="-13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07504" y="2373675"/>
            <a:ext cx="214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合振动：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405171"/>
              </p:ext>
            </p:extLst>
          </p:nvPr>
        </p:nvGraphicFramePr>
        <p:xfrm>
          <a:off x="2960191" y="5951240"/>
          <a:ext cx="4852169" cy="585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72" name="公式" r:id="rId13" imgW="2108160" imgH="253800" progId="Equation.3">
                  <p:embed/>
                </p:oleObj>
              </mc:Choice>
              <mc:Fallback>
                <p:oleObj name="公式" r:id="rId13" imgW="2108160" imgH="2538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191" y="5951240"/>
                        <a:ext cx="4852169" cy="585309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7504" y="5991671"/>
            <a:ext cx="214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得到合振动：</a:t>
            </a:r>
          </a:p>
        </p:txBody>
      </p:sp>
    </p:spTree>
    <p:extLst>
      <p:ext uri="{BB962C8B-B14F-4D97-AF65-F5344CB8AC3E}">
        <p14:creationId xmlns:p14="http://schemas.microsoft.com/office/powerpoint/2010/main" val="32536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光学拍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5</a:t>
            </a:fld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071495"/>
              </p:ext>
            </p:extLst>
          </p:nvPr>
        </p:nvGraphicFramePr>
        <p:xfrm>
          <a:off x="2915815" y="1493724"/>
          <a:ext cx="3456385" cy="588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81" name="公式" r:id="rId4" imgW="1346200" imgH="228600" progId="Equation.3">
                  <p:embed/>
                </p:oleObj>
              </mc:Choice>
              <mc:Fallback>
                <p:oleObj name="公式" r:id="rId4" imgW="13462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5" y="1493724"/>
                        <a:ext cx="3456385" cy="5881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580460"/>
              </p:ext>
            </p:extLst>
          </p:nvPr>
        </p:nvGraphicFramePr>
        <p:xfrm>
          <a:off x="2915021" y="2357819"/>
          <a:ext cx="2914439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82" name="公式" r:id="rId6" imgW="1155700" imgH="228600" progId="Equation.3">
                  <p:embed/>
                </p:oleObj>
              </mc:Choice>
              <mc:Fallback>
                <p:oleObj name="公式" r:id="rId6" imgW="11557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021" y="2357819"/>
                        <a:ext cx="2914439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55627" y="3219301"/>
                <a:ext cx="63097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zh-CN" altLang="en-US" sz="2400" b="1" dirty="0">
                    <a:solidFill>
                      <a:schemeClr val="tx2"/>
                    </a:solidFill>
                  </a:rPr>
                  <a:t>合成波是一个频率为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b="1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𝝎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chemeClr val="tx2"/>
                    </a:solidFill>
                  </a:rPr>
                  <a:t>，振幅受到调制的波：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7" y="3219301"/>
                <a:ext cx="6309741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546" t="-14474" r="-7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401253"/>
              </p:ext>
            </p:extLst>
          </p:nvPr>
        </p:nvGraphicFramePr>
        <p:xfrm>
          <a:off x="657225" y="3797980"/>
          <a:ext cx="782955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83" name="公式" r:id="rId9" imgW="3390900" imgH="241300" progId="Equation.3">
                  <p:embed/>
                </p:oleObj>
              </mc:Choice>
              <mc:Fallback>
                <p:oleObj name="公式" r:id="rId9" imgW="3390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3797980"/>
                        <a:ext cx="782955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67713" y="4518060"/>
            <a:ext cx="8796775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合成波的强度在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0~4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baseline="300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之间变化，这种强度时大时小的现象称为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“光学拍”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。</a:t>
            </a:r>
            <a:endParaRPr kumimoji="1" lang="en-US" altLang="zh-CN" sz="2400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algn="just" eaLnBrk="1" hangingPunct="1">
              <a:lnSpc>
                <a:spcPct val="115000"/>
              </a:lnSpc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光学拍的拍频等于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kumimoji="1" lang="en-US" altLang="zh-CN" sz="24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m</a:t>
            </a:r>
            <a:r>
              <a:rPr kumimoji="1" lang="en-US" altLang="zh-CN" sz="2400" b="1" dirty="0">
                <a:solidFill>
                  <a:schemeClr val="tx2"/>
                </a:solidFill>
                <a:latin typeface="+mn-ea"/>
                <a:ea typeface="+mn-ea"/>
                <a:sym typeface="Symbol" pitchFamily="18" charset="2"/>
              </a:rPr>
              <a:t>,  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  <a:sym typeface="Symbol" pitchFamily="18" charset="2"/>
              </a:rPr>
              <a:t>而</a:t>
            </a:r>
            <a:r>
              <a:rPr kumimoji="1" lang="zh-CN" altLang="en-US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kumimoji="1" lang="en-US" altLang="zh-CN" sz="2400" b="1" i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m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=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1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-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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2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ea typeface="+mn-ea"/>
                <a:sym typeface="Symbol" pitchFamily="18" charset="2"/>
              </a:rPr>
              <a:t>为参与叠加的两光波的频率之差，因此可通过观测光学拍现象来检测光波的微小频率差。</a:t>
            </a:r>
            <a:endParaRPr kumimoji="1" lang="zh-CN" altLang="en-US" sz="24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512" y="1493724"/>
            <a:ext cx="214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令振幅：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9512" y="2429828"/>
            <a:ext cx="214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得到合振动：</a:t>
            </a:r>
          </a:p>
        </p:txBody>
      </p:sp>
    </p:spTree>
    <p:extLst>
      <p:ext uri="{BB962C8B-B14F-4D97-AF65-F5344CB8AC3E}">
        <p14:creationId xmlns:p14="http://schemas.microsoft.com/office/powerpoint/2010/main" val="83834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光学拍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空间轴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95990" y="5397023"/>
            <a:ext cx="8752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考察某一时刻，沿着光波传播方向，存在微小频差的两个光波在某些点相位差为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l-GR" altLang="zh-CN" sz="2400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zh-CN" altLang="en-US" sz="2400" b="1" dirty="0">
                <a:solidFill>
                  <a:schemeClr val="tx2"/>
                </a:solidFill>
              </a:rPr>
              <a:t>，相干相长；在某些点相位差为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(2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+1)</a:t>
            </a:r>
            <a:r>
              <a:rPr lang="el-GR" altLang="zh-CN" sz="2400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zh-CN" altLang="en-US" sz="2400" b="1" dirty="0">
                <a:solidFill>
                  <a:schemeClr val="tx2"/>
                </a:solidFill>
              </a:rPr>
              <a:t>，相干相消；其他点介于二者之间，因此表现为</a:t>
            </a:r>
            <a:r>
              <a:rPr lang="zh-CN" altLang="en-US" sz="2400" b="1" dirty="0">
                <a:solidFill>
                  <a:srgbClr val="FF0000"/>
                </a:solidFill>
              </a:rPr>
              <a:t>“拍”</a:t>
            </a:r>
            <a:r>
              <a:rPr lang="zh-CN" altLang="en-US" sz="2400" b="1" dirty="0">
                <a:solidFill>
                  <a:schemeClr val="tx2"/>
                </a:solidFill>
              </a:rPr>
              <a:t>现象。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194962"/>
            <a:ext cx="6696744" cy="3602190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557038"/>
              </p:ext>
            </p:extLst>
          </p:nvPr>
        </p:nvGraphicFramePr>
        <p:xfrm>
          <a:off x="2844007" y="4785841"/>
          <a:ext cx="34559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2" name="公式" r:id="rId5" imgW="1346200" imgH="228600" progId="Equation.3">
                  <p:embed/>
                </p:oleObj>
              </mc:Choice>
              <mc:Fallback>
                <p:oleObj name="公式" r:id="rId5" imgW="1346200" imgH="228600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007" y="4785841"/>
                        <a:ext cx="3455987" cy="58737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4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光学拍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—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时间轴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18059"/>
            <a:ext cx="4824536" cy="29912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976556"/>
            <a:ext cx="4019525" cy="3743506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799607"/>
              </p:ext>
            </p:extLst>
          </p:nvPr>
        </p:nvGraphicFramePr>
        <p:xfrm>
          <a:off x="5213808" y="1761505"/>
          <a:ext cx="34559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2" name="公式" r:id="rId6" imgW="1346200" imgH="228600" progId="Equation.3">
                  <p:embed/>
                </p:oleObj>
              </mc:Choice>
              <mc:Fallback>
                <p:oleObj name="公式" r:id="rId6" imgW="1346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3808" y="1761505"/>
                        <a:ext cx="3455987" cy="58737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7504" y="4478977"/>
            <a:ext cx="4536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tx2"/>
                </a:solidFill>
              </a:rPr>
              <a:t>存在微小频差的两个光波在空间某个点的叠加，随着时间的变化，在相干相长与相干相消之间交替变化，从而使合成波的幅度产生</a:t>
            </a:r>
            <a:r>
              <a:rPr lang="zh-CN" altLang="en-US" sz="2400" b="1" dirty="0">
                <a:solidFill>
                  <a:srgbClr val="FF0000"/>
                </a:solidFill>
              </a:rPr>
              <a:t>“拍”</a:t>
            </a:r>
            <a:r>
              <a:rPr lang="zh-CN" altLang="en-US" sz="2400" b="1" dirty="0">
                <a:solidFill>
                  <a:schemeClr val="tx2"/>
                </a:solidFill>
              </a:rPr>
              <a:t>现象。</a:t>
            </a:r>
          </a:p>
        </p:txBody>
      </p:sp>
    </p:spTree>
    <p:extLst>
      <p:ext uri="{BB962C8B-B14F-4D97-AF65-F5344CB8AC3E}">
        <p14:creationId xmlns:p14="http://schemas.microsoft.com/office/powerpoint/2010/main" val="4370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光学拍的传播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63" y="4806306"/>
            <a:ext cx="5785274" cy="18630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62" y="1268760"/>
            <a:ext cx="5785276" cy="18630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63" y="2852936"/>
            <a:ext cx="5785274" cy="18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6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黑体" pitchFamily="2" charset="-122"/>
                <a:ea typeface="黑体" pitchFamily="2" charset="-122"/>
              </a:rPr>
              <a:t>群速度和相速度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FA108-A18D-4672-A237-5D1ABE4F711D}" type="slidenum">
              <a:rPr lang="zh-CN" altLang="en-US"/>
              <a:pPr>
                <a:defRPr/>
              </a:pPr>
              <a:t>9</a:t>
            </a:fld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611708" y="3800004"/>
            <a:ext cx="6984628" cy="812800"/>
            <a:chOff x="611708" y="3800004"/>
            <a:chExt cx="6984628" cy="812800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4890172"/>
                </p:ext>
              </p:extLst>
            </p:nvPr>
          </p:nvGraphicFramePr>
          <p:xfrm>
            <a:off x="6731149" y="3800004"/>
            <a:ext cx="865187" cy="812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3" name="公式" r:id="rId4" imgW="418918" imgH="393529" progId="Equation.3">
                    <p:embed/>
                  </p:oleObj>
                </mc:Choice>
                <mc:Fallback>
                  <p:oleObj name="公式" r:id="rId4" imgW="418918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1149" y="3800004"/>
                          <a:ext cx="865187" cy="812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组合 19"/>
            <p:cNvGrpSpPr/>
            <p:nvPr/>
          </p:nvGrpSpPr>
          <p:grpSpPr>
            <a:xfrm>
              <a:off x="611708" y="3936529"/>
              <a:ext cx="6336556" cy="502940"/>
              <a:chOff x="611708" y="3459163"/>
              <a:chExt cx="6336556" cy="502940"/>
            </a:xfrm>
          </p:grpSpPr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611708" y="3500438"/>
                <a:ext cx="6336556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609600" indent="-609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1066800" indent="-609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524000" indent="-609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981200" indent="-609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438400" indent="-609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895600" indent="-609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3352800" indent="-609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810000" indent="-609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4267200" indent="-609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kumimoji="1" lang="zh-CN" altLang="en-US" sz="24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相速度</a:t>
                </a:r>
                <a:r>
                  <a:rPr kumimoji="1" lang="zh-CN" altLang="en-US" sz="2400" b="1" dirty="0">
                    <a:solidFill>
                      <a:schemeClr val="tx2"/>
                    </a:solidFill>
                    <a:latin typeface="+mn-ea"/>
                    <a:ea typeface="+mn-ea"/>
                    <a:sym typeface="Wingdings" pitchFamily="2" charset="2"/>
                  </a:rPr>
                  <a:t>（由等相面）                得到：</a:t>
                </a:r>
                <a:endParaRPr kumimoji="1" lang="zh-CN" altLang="en-US" sz="2400" b="1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  <p:graphicFrame>
            <p:nvGraphicFramePr>
              <p:cNvPr id="11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9413942"/>
                  </p:ext>
                </p:extLst>
              </p:nvPr>
            </p:nvGraphicFramePr>
            <p:xfrm>
              <a:off x="3563987" y="3459163"/>
              <a:ext cx="2016125" cy="4746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684" name="公式" r:id="rId6" imgW="914003" imgH="215806" progId="Equation.3">
                      <p:embed/>
                    </p:oleObj>
                  </mc:Choice>
                  <mc:Fallback>
                    <p:oleObj name="公式" r:id="rId6" imgW="914003" imgH="21580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63987" y="3459163"/>
                            <a:ext cx="2016125" cy="4746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CBD6D22-C303-44C8-A49E-AFD18F153F8D}"/>
              </a:ext>
            </a:extLst>
          </p:cNvPr>
          <p:cNvGrpSpPr/>
          <p:nvPr/>
        </p:nvGrpSpPr>
        <p:grpSpPr>
          <a:xfrm>
            <a:off x="611560" y="4853136"/>
            <a:ext cx="7920880" cy="839788"/>
            <a:chOff x="611560" y="4853136"/>
            <a:chExt cx="7920880" cy="839788"/>
          </a:xfrm>
        </p:grpSpPr>
        <p:graphicFrame>
          <p:nvGraphicFramePr>
            <p:cNvPr id="1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5666330"/>
                </p:ext>
              </p:extLst>
            </p:nvPr>
          </p:nvGraphicFramePr>
          <p:xfrm>
            <a:off x="6732215" y="4853136"/>
            <a:ext cx="1800225" cy="839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5" name="公式" r:id="rId8" imgW="927100" imgH="431800" progId="Equation.3">
                    <p:embed/>
                  </p:oleObj>
                </mc:Choice>
                <mc:Fallback>
                  <p:oleObj name="公式" r:id="rId8" imgW="9271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2215" y="4853136"/>
                          <a:ext cx="1800225" cy="839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611560" y="5011101"/>
              <a:ext cx="648072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609600" indent="-609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1066800" indent="-609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524000" indent="-609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981200" indent="-609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438400" indent="-609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895600" indent="-609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352800" indent="-609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810000" indent="-609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267200" indent="-609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2E03CD"/>
                  </a:solidFill>
                  <a:latin typeface="+mn-ea"/>
                  <a:ea typeface="+mn-ea"/>
                </a:rPr>
                <a:t>群速度</a:t>
              </a:r>
              <a:r>
                <a:rPr kumimoji="1" lang="zh-CN" altLang="en-US" sz="2400" b="1" dirty="0">
                  <a:solidFill>
                    <a:schemeClr val="tx2"/>
                  </a:solidFill>
                  <a:latin typeface="+mn-ea"/>
                  <a:ea typeface="+mn-ea"/>
                  <a:sym typeface="Wingdings" pitchFamily="2" charset="2"/>
                </a:rPr>
                <a:t>（由等幅面）                得到：</a:t>
              </a:r>
              <a:endParaRPr kumimoji="1" lang="zh-CN" altLang="en-US" sz="2400" b="1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graphicFrame>
          <p:nvGraphicFramePr>
            <p:cNvPr id="15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6475861"/>
                </p:ext>
              </p:extLst>
            </p:nvPr>
          </p:nvGraphicFramePr>
          <p:xfrm>
            <a:off x="3400028" y="4997152"/>
            <a:ext cx="2324100" cy="503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86" name="公式" r:id="rId10" imgW="1054100" imgH="228600" progId="Equation.3">
                    <p:embed/>
                  </p:oleObj>
                </mc:Choice>
                <mc:Fallback>
                  <p:oleObj name="公式" r:id="rId10" imgW="10541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0028" y="4997152"/>
                          <a:ext cx="2324100" cy="503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矩形 1"/>
          <p:cNvSpPr/>
          <p:nvPr/>
        </p:nvSpPr>
        <p:spPr>
          <a:xfrm>
            <a:off x="251520" y="1408708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</a:rPr>
              <a:t>对于一个单色波，光速是指其等位相面的传播速度，称为相速度。</a:t>
            </a:r>
            <a:endParaRPr lang="en-US" altLang="zh-CN" sz="2400" b="1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tx2"/>
                </a:solidFill>
              </a:rPr>
              <a:t>对于两个单色波的合成波，光速包含两种传播速度：</a:t>
            </a:r>
            <a:r>
              <a:rPr lang="zh-CN" altLang="en-US" sz="2400" b="1" dirty="0">
                <a:solidFill>
                  <a:srgbClr val="FF0000"/>
                </a:solidFill>
              </a:rPr>
              <a:t>等位相面的传播速度</a:t>
            </a:r>
            <a:r>
              <a:rPr lang="zh-CN" altLang="en-US" sz="2400" b="1" dirty="0">
                <a:solidFill>
                  <a:schemeClr val="tx2"/>
                </a:solidFill>
              </a:rPr>
              <a:t>和</a:t>
            </a:r>
            <a:r>
              <a:rPr lang="zh-CN" altLang="en-US" sz="2400" b="1" dirty="0">
                <a:solidFill>
                  <a:srgbClr val="2E03CD"/>
                </a:solidFill>
              </a:rPr>
              <a:t>等振幅面的传播速度</a:t>
            </a:r>
            <a:r>
              <a:rPr lang="zh-CN" altLang="en-US" sz="2400" b="1" dirty="0">
                <a:solidFill>
                  <a:schemeClr val="tx2"/>
                </a:solidFill>
              </a:rPr>
              <a:t>，分别称为</a:t>
            </a:r>
            <a:r>
              <a:rPr lang="zh-CN" altLang="en-US" sz="2400" b="1" dirty="0">
                <a:solidFill>
                  <a:srgbClr val="FF0000"/>
                </a:solidFill>
              </a:rPr>
              <a:t>相速度</a:t>
            </a:r>
            <a:r>
              <a:rPr lang="zh-CN" altLang="en-US" sz="2400" b="1" dirty="0">
                <a:solidFill>
                  <a:schemeClr val="tx2"/>
                </a:solidFill>
              </a:rPr>
              <a:t>和</a:t>
            </a:r>
            <a:r>
              <a:rPr lang="zh-CN" altLang="en-US" sz="2400" b="1" dirty="0">
                <a:solidFill>
                  <a:srgbClr val="2E03CD"/>
                </a:solidFill>
              </a:rPr>
              <a:t>群速度</a:t>
            </a:r>
            <a:r>
              <a:rPr lang="zh-CN" altLang="en-US" sz="2400" b="1" dirty="0">
                <a:solidFill>
                  <a:schemeClr val="tx2"/>
                </a:solidFill>
              </a:rPr>
              <a:t>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748540" y="5764932"/>
            <a:ext cx="4063200" cy="760412"/>
            <a:chOff x="3748540" y="5764932"/>
            <a:chExt cx="4063200" cy="76041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Object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0222061"/>
                    </p:ext>
                  </p:extLst>
                </p:nvPr>
              </p:nvGraphicFramePr>
              <p:xfrm>
                <a:off x="6732240" y="5764932"/>
                <a:ext cx="1079500" cy="76041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0687" name="公式" r:id="rId12" imgW="558558" imgH="393529" progId="Equation.3">
                        <p:embed/>
                      </p:oleObj>
                    </mc:Choice>
                    <mc:Fallback>
                      <p:oleObj name="公式" r:id="rId12" imgW="558558" imgH="393529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732240" y="5764932"/>
                              <a:ext cx="1079500" cy="7604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6" name="Object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0222061"/>
                    </p:ext>
                  </p:extLst>
                </p:nvPr>
              </p:nvGraphicFramePr>
              <p:xfrm>
                <a:off x="6732240" y="5764932"/>
                <a:ext cx="1079500" cy="76041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0247" name="公式" r:id="rId14" imgW="558558" imgH="393529" progId="Equation.3">
                        <p:embed/>
                      </p:oleObj>
                    </mc:Choice>
                    <mc:Fallback>
                      <p:oleObj name="公式" r:id="rId14" imgW="558558" imgH="393529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732240" y="5764932"/>
                              <a:ext cx="1079500" cy="7604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748540" y="5908948"/>
                  <a:ext cx="31277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tx2"/>
                      </a:solidFill>
                    </a:rPr>
                    <a:t>当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𝒎</m:t>
                          </m:r>
                        </m:sub>
                      </m:sSub>
                    </m:oMath>
                  </a14:m>
                  <a:r>
                    <a:rPr lang="zh-CN" altLang="en-US" sz="2400" b="1" dirty="0">
                      <a:solidFill>
                        <a:schemeClr val="tx2"/>
                      </a:solidFill>
                    </a:rPr>
                    <a:t>很小时，得到：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8540" y="5908948"/>
                  <a:ext cx="3127716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3119" t="-14474" r="-253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1641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Yang01">
  <a:themeElements>
    <a:clrScheme name="Yang01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Yang0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Yang01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ang01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ang01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ang01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Class1-2_0.绪论</Template>
  <TotalTime>8457</TotalTime>
  <Words>1511</Words>
  <Application>Microsoft Office PowerPoint</Application>
  <PresentationFormat>全屏显示(4:3)</PresentationFormat>
  <Paragraphs>174</Paragraphs>
  <Slides>29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黑体</vt:lpstr>
      <vt:lpstr>楷体_GB2312</vt:lpstr>
      <vt:lpstr>宋体</vt:lpstr>
      <vt:lpstr>Arial</vt:lpstr>
      <vt:lpstr>Calibri</vt:lpstr>
      <vt:lpstr>Cambria Math</vt:lpstr>
      <vt:lpstr>Times New Roman</vt:lpstr>
      <vt:lpstr>Verdana</vt:lpstr>
      <vt:lpstr>Wingdings</vt:lpstr>
      <vt:lpstr>Yang01</vt:lpstr>
      <vt:lpstr>公式</vt:lpstr>
      <vt:lpstr>Equation</vt:lpstr>
      <vt:lpstr>PowerPoint 演示文稿</vt:lpstr>
      <vt:lpstr>2.2 不同频单色波的叠加及复色波的分析</vt:lpstr>
      <vt:lpstr>前提条件</vt:lpstr>
      <vt:lpstr>光波的叠加</vt:lpstr>
      <vt:lpstr>光学拍</vt:lpstr>
      <vt:lpstr>光学拍—空间轴</vt:lpstr>
      <vt:lpstr>光学拍—时间轴</vt:lpstr>
      <vt:lpstr>光学拍的传播</vt:lpstr>
      <vt:lpstr>群速度和相速度</vt:lpstr>
      <vt:lpstr>群速度和相速度</vt:lpstr>
      <vt:lpstr>群速度和相速度的关系</vt:lpstr>
      <vt:lpstr>群速度和相速度的关系</vt:lpstr>
      <vt:lpstr>差频叠加与相干检测</vt:lpstr>
      <vt:lpstr>差频叠加与相干检测</vt:lpstr>
      <vt:lpstr>2.2 不同频单色波的叠加及复色波的分析</vt:lpstr>
      <vt:lpstr>复色光波的傅立叶分析</vt:lpstr>
      <vt:lpstr>周期性复色光波的分析</vt:lpstr>
      <vt:lpstr>周期性复色光波的分析</vt:lpstr>
      <vt:lpstr>周期性复色光波的分析</vt:lpstr>
      <vt:lpstr>例：周期性矩形波的分析</vt:lpstr>
      <vt:lpstr>例：周期性矩形波的分析</vt:lpstr>
      <vt:lpstr>周期性复色光波的空间频谱</vt:lpstr>
      <vt:lpstr>复数形式的傅里叶级数</vt:lpstr>
      <vt:lpstr>非周期性光波的分析</vt:lpstr>
      <vt:lpstr>例：有限长度波列的空间频谱</vt:lpstr>
      <vt:lpstr>例：有限长度波列的空间频谱</vt:lpstr>
      <vt:lpstr>典型光源的波列长度</vt:lpstr>
      <vt:lpstr>致谢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wanzhujun</dc:creator>
  <cp:lastModifiedBy>Hust</cp:lastModifiedBy>
  <cp:revision>486</cp:revision>
  <dcterms:created xsi:type="dcterms:W3CDTF">2013-11-04T02:33:41Z</dcterms:created>
  <dcterms:modified xsi:type="dcterms:W3CDTF">2022-09-22T03:09:46Z</dcterms:modified>
</cp:coreProperties>
</file>